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58" r:id="rId2"/>
    <p:sldId id="276" r:id="rId3"/>
    <p:sldId id="322" r:id="rId4"/>
    <p:sldId id="321" r:id="rId5"/>
    <p:sldId id="290" r:id="rId6"/>
    <p:sldId id="291" r:id="rId7"/>
    <p:sldId id="279" r:id="rId8"/>
    <p:sldId id="280" r:id="rId9"/>
    <p:sldId id="284" r:id="rId10"/>
    <p:sldId id="282" r:id="rId11"/>
    <p:sldId id="278" r:id="rId12"/>
    <p:sldId id="277" r:id="rId13"/>
    <p:sldId id="306" r:id="rId14"/>
    <p:sldId id="283" r:id="rId15"/>
    <p:sldId id="296" r:id="rId16"/>
    <p:sldId id="297" r:id="rId17"/>
    <p:sldId id="298" r:id="rId18"/>
    <p:sldId id="313" r:id="rId19"/>
    <p:sldId id="314" r:id="rId20"/>
    <p:sldId id="315" r:id="rId21"/>
    <p:sldId id="318" r:id="rId22"/>
    <p:sldId id="319" r:id="rId23"/>
    <p:sldId id="316" r:id="rId24"/>
    <p:sldId id="317" r:id="rId25"/>
    <p:sldId id="320" r:id="rId26"/>
    <p:sldId id="308" r:id="rId27"/>
    <p:sldId id="309" r:id="rId28"/>
    <p:sldId id="310" r:id="rId29"/>
    <p:sldId id="311" r:id="rId30"/>
    <p:sldId id="312" r:id="rId31"/>
    <p:sldId id="281" r:id="rId32"/>
    <p:sldId id="287" r:id="rId33"/>
    <p:sldId id="285" r:id="rId34"/>
    <p:sldId id="288" r:id="rId35"/>
    <p:sldId id="286" r:id="rId36"/>
    <p:sldId id="289" r:id="rId37"/>
    <p:sldId id="307" r:id="rId38"/>
    <p:sldId id="303" r:id="rId3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94669" autoAdjust="0"/>
  </p:normalViewPr>
  <p:slideViewPr>
    <p:cSldViewPr snapToGrid="0">
      <p:cViewPr varScale="1">
        <p:scale>
          <a:sx n="84" d="100"/>
          <a:sy n="84" d="100"/>
        </p:scale>
        <p:origin x="96" y="3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admin.fs.bcit.ca\bccat\bccat\bccat\Council%20&amp;%20Standing%20Committees\Admissions\Projects\High%20School%20Non-Grads_890662%20(2017-18)\Drafts\non-grad_ad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admin.fs.bcit.ca\bccat\bccat\bccat\Workspaces\Anna\Presentations\CDW_Intl_CIP_cluster_slope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3600" b="1" i="0" u="none" strike="noStrike" kern="1200" spc="0" baseline="0">
                <a:solidFill>
                  <a:schemeClr val="tx1">
                    <a:lumMod val="65000"/>
                    <a:lumOff val="35000"/>
                  </a:schemeClr>
                </a:solidFill>
                <a:latin typeface="+mn-lt"/>
                <a:ea typeface="+mn-ea"/>
                <a:cs typeface="+mn-cs"/>
              </a:defRPr>
            </a:pPr>
            <a:r>
              <a:rPr lang="en-US" sz="2800" dirty="0"/>
              <a:t>Dual Credit Students transitioning within 10 years</a:t>
            </a:r>
          </a:p>
        </c:rich>
      </c:tx>
      <c:layout>
        <c:manualLayout>
          <c:xMode val="edge"/>
          <c:yMode val="edge"/>
          <c:x val="0.1177470406380718"/>
          <c:y val="0"/>
        </c:manualLayout>
      </c:layout>
      <c:overlay val="0"/>
      <c:spPr>
        <a:noFill/>
        <a:ln>
          <a:noFill/>
        </a:ln>
        <a:effectLst/>
      </c:spPr>
      <c:txPr>
        <a:bodyPr rot="0" spcFirstLastPara="1" vertOverflow="ellipsis" vert="horz" wrap="square" anchor="ctr" anchorCtr="1"/>
        <a:lstStyle/>
        <a:p>
          <a:pPr algn="ct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241687799311827E-2"/>
          <c:y val="0.11224482205801535"/>
          <c:w val="0.92040605579930301"/>
          <c:h val="0.84563185253628803"/>
        </c:manualLayout>
      </c:layout>
      <c:ofPieChart>
        <c:ofPieType val="bar"/>
        <c:varyColors val="1"/>
        <c:ser>
          <c:idx val="0"/>
          <c:order val="0"/>
          <c:tx>
            <c:strRef>
              <c:f>transitions!$B$46</c:f>
              <c:strCache>
                <c:ptCount val="1"/>
                <c:pt idx="0">
                  <c:v>Dual Credit Students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31-41F4-B4E5-352BEF34D0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31-41F4-B4E5-352BEF34D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31-41F4-B4E5-352BEF34D0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31-41F4-B4E5-352BEF34D0E0}"/>
              </c:ext>
            </c:extLst>
          </c:dPt>
          <c:dLbls>
            <c:dLbl>
              <c:idx val="0"/>
              <c:layout>
                <c:manualLayout>
                  <c:x val="0.14237951362000201"/>
                  <c:y val="9.6109805273677504E-2"/>
                </c:manualLayout>
              </c:layout>
              <c:showLegendKey val="0"/>
              <c:showVal val="0"/>
              <c:showCatName val="1"/>
              <c:showSerName val="0"/>
              <c:showPercent val="1"/>
              <c:showBubbleSize val="0"/>
              <c:extLst>
                <c:ext xmlns:c15="http://schemas.microsoft.com/office/drawing/2012/chart" uri="{CE6537A1-D6FC-4f65-9D91-7224C49458BB}">
                  <c15:layout>
                    <c:manualLayout>
                      <c:w val="0.13789974237591501"/>
                      <c:h val="0.28014902006769699"/>
                    </c:manualLayout>
                  </c15:layout>
                </c:ext>
                <c:ext xmlns:c16="http://schemas.microsoft.com/office/drawing/2014/chart" uri="{C3380CC4-5D6E-409C-BE32-E72D297353CC}">
                  <c16:uniqueId val="{00000001-2731-41F4-B4E5-352BEF34D0E0}"/>
                </c:ext>
              </c:extLst>
            </c:dLbl>
            <c:dLbl>
              <c:idx val="1"/>
              <c:layout>
                <c:manualLayout>
                  <c:x val="-0.15102981782144501"/>
                  <c:y val="-1.90669159522967E-2"/>
                </c:manualLayout>
              </c:layout>
              <c:tx>
                <c:rich>
                  <a:bodyPr/>
                  <a:lstStyle/>
                  <a:p>
                    <a:r>
                      <a:rPr lang="en-US" baseline="0" dirty="0"/>
                      <a:t>To Dual Credit PSI </a:t>
                    </a:r>
                  </a:p>
                  <a:p>
                    <a:r>
                      <a:rPr lang="en-US" baseline="0" dirty="0"/>
                      <a:t>62% </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14933657290757699"/>
                      <c:h val="0.21184144663840701"/>
                    </c:manualLayout>
                  </c15:layout>
                </c:ext>
                <c:ext xmlns:c16="http://schemas.microsoft.com/office/drawing/2014/chart" uri="{C3380CC4-5D6E-409C-BE32-E72D297353CC}">
                  <c16:uniqueId val="{00000003-2731-41F4-B4E5-352BEF34D0E0}"/>
                </c:ext>
              </c:extLst>
            </c:dLbl>
            <c:dLbl>
              <c:idx val="2"/>
              <c:layout>
                <c:manualLayout>
                  <c:x val="-0.14410249448331799"/>
                  <c:y val="-4.3761354368303303E-3"/>
                </c:manualLayout>
              </c:layout>
              <c:tx>
                <c:rich>
                  <a:bodyPr/>
                  <a:lstStyle/>
                  <a:p>
                    <a:fld id="{501F003D-5D31-40C3-8998-A09855EB864E}" type="CATEGORYNAME">
                      <a:rPr lang="en-US"/>
                      <a:pPr/>
                      <a:t>[CATEGORY NAME]</a:t>
                    </a:fld>
                    <a:r>
                      <a:rPr lang="en-US" baseline="0" dirty="0"/>
                      <a:t>
38%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731-41F4-B4E5-352BEF34D0E0}"/>
                </c:ext>
              </c:extLst>
            </c:dLbl>
            <c:dLbl>
              <c:idx val="3"/>
              <c:delete val="1"/>
              <c:extLst>
                <c:ext xmlns:c15="http://schemas.microsoft.com/office/drawing/2012/chart" uri="{CE6537A1-D6FC-4f65-9D91-7224C49458BB}"/>
                <c:ext xmlns:c16="http://schemas.microsoft.com/office/drawing/2014/chart" uri="{C3380CC4-5D6E-409C-BE32-E72D297353CC}">
                  <c16:uniqueId val="{00000007-2731-41F4-B4E5-352BEF34D0E0}"/>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transitions!$A$47:$A$49</c:f>
              <c:strCache>
                <c:ptCount val="3"/>
                <c:pt idx="0">
                  <c:v>Haven’t returned</c:v>
                </c:pt>
                <c:pt idx="1">
                  <c:v>To Dual Credit PSI</c:v>
                </c:pt>
                <c:pt idx="2">
                  <c:v>To other PSIs</c:v>
                </c:pt>
              </c:strCache>
            </c:strRef>
          </c:cat>
          <c:val>
            <c:numRef>
              <c:f>transitions!$B$47:$B$49</c:f>
              <c:numCache>
                <c:formatCode>General</c:formatCode>
                <c:ptCount val="3"/>
                <c:pt idx="0">
                  <c:v>1471</c:v>
                </c:pt>
                <c:pt idx="1">
                  <c:v>1309</c:v>
                </c:pt>
                <c:pt idx="2">
                  <c:v>803</c:v>
                </c:pt>
              </c:numCache>
            </c:numRef>
          </c:val>
          <c:extLst>
            <c:ext xmlns:c16="http://schemas.microsoft.com/office/drawing/2014/chart" uri="{C3380CC4-5D6E-409C-BE32-E72D297353CC}">
              <c16:uniqueId val="{00000008-2731-41F4-B4E5-352BEF34D0E0}"/>
            </c:ext>
          </c:extLst>
        </c:ser>
        <c:dLbls>
          <c:showLegendKey val="0"/>
          <c:showVal val="0"/>
          <c:showCatName val="0"/>
          <c:showSerName val="0"/>
          <c:showPercent val="0"/>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dirty="0"/>
              <a:t>% Non-Graduates among BC</a:t>
            </a:r>
            <a:r>
              <a:rPr lang="en-US" baseline="0" dirty="0"/>
              <a:t> high school attendees registered in BC post-secondary</a:t>
            </a:r>
            <a:endParaRPr lang="en-US" dirty="0"/>
          </a:p>
        </c:rich>
      </c:tx>
      <c:layout>
        <c:manualLayout>
          <c:xMode val="edge"/>
          <c:yMode val="edge"/>
          <c:x val="0.15967130946758393"/>
          <c:y val="2.2976315760431924E-3"/>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2"/>
          <c:tx>
            <c:strRef>
              <c:f>Sheet2!$D$3</c:f>
              <c:strCache>
                <c:ptCount val="1"/>
                <c:pt idx="0">
                  <c:v>% Non-Graduates</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Sheet2!$A$4:$A$8</c:f>
              <c:strCache>
                <c:ptCount val="5"/>
                <c:pt idx="0">
                  <c:v>Cariboo/North</c:v>
                </c:pt>
                <c:pt idx="1">
                  <c:v>Kootenay</c:v>
                </c:pt>
                <c:pt idx="2">
                  <c:v>Vancouver Island</c:v>
                </c:pt>
                <c:pt idx="3">
                  <c:v>Thompson/Okanagan</c:v>
                </c:pt>
                <c:pt idx="4">
                  <c:v>Mainland/Southwest</c:v>
                </c:pt>
              </c:strCache>
            </c:strRef>
          </c:cat>
          <c:val>
            <c:numRef>
              <c:f>Sheet2!$D$4:$D$8</c:f>
              <c:numCache>
                <c:formatCode>0.0%</c:formatCode>
                <c:ptCount val="5"/>
                <c:pt idx="0">
                  <c:v>0.432</c:v>
                </c:pt>
                <c:pt idx="1">
                  <c:v>0.29099999999999998</c:v>
                </c:pt>
                <c:pt idx="2">
                  <c:v>0.19800000000000001</c:v>
                </c:pt>
                <c:pt idx="3">
                  <c:v>0.187</c:v>
                </c:pt>
                <c:pt idx="4">
                  <c:v>0.124</c:v>
                </c:pt>
              </c:numCache>
            </c:numRef>
          </c:val>
          <c:extLst>
            <c:ext xmlns:c16="http://schemas.microsoft.com/office/drawing/2014/chart" uri="{C3380CC4-5D6E-409C-BE32-E72D297353CC}">
              <c16:uniqueId val="{00000000-1815-4773-B4EC-13387B741238}"/>
            </c:ext>
          </c:extLst>
        </c:ser>
        <c:dLbls>
          <c:showLegendKey val="0"/>
          <c:showVal val="0"/>
          <c:showCatName val="0"/>
          <c:showSerName val="0"/>
          <c:showPercent val="0"/>
          <c:showBubbleSize val="0"/>
        </c:dLbls>
        <c:gapWidth val="100"/>
        <c:axId val="749169592"/>
        <c:axId val="749168936"/>
        <c:extLst>
          <c:ext xmlns:c15="http://schemas.microsoft.com/office/drawing/2012/chart" uri="{02D57815-91ED-43cb-92C2-25804820EDAC}">
            <c15:filteredBarSeries>
              <c15:ser>
                <c:idx val="0"/>
                <c:order val="0"/>
                <c:tx>
                  <c:strRef>
                    <c:extLst>
                      <c:ext uri="{02D57815-91ED-43cb-92C2-25804820EDAC}">
                        <c15:formulaRef>
                          <c15:sqref>Sheet2!$B$3</c15:sqref>
                        </c15:formulaRef>
                      </c:ext>
                    </c:extLst>
                    <c:strCache>
                      <c:ptCount val="1"/>
                      <c:pt idx="0">
                        <c:v>High School Non-Grads Aged 18+</c:v>
                      </c:pt>
                    </c:strCache>
                  </c:strRef>
                </c:tx>
                <c:spPr>
                  <a:solidFill>
                    <a:schemeClr val="accent1"/>
                  </a:solidFill>
                  <a:ln w="19050">
                    <a:solidFill>
                      <a:schemeClr val="lt1"/>
                    </a:solidFill>
                  </a:ln>
                  <a:effectLst/>
                </c:spPr>
                <c:invertIfNegative val="0"/>
                <c:cat>
                  <c:strRef>
                    <c:extLst>
                      <c:ext uri="{02D57815-91ED-43cb-92C2-25804820EDAC}">
                        <c15:formulaRef>
                          <c15:sqref>Sheet2!$A$4:$A$8</c15:sqref>
                        </c15:formulaRef>
                      </c:ext>
                    </c:extLst>
                    <c:strCache>
                      <c:ptCount val="5"/>
                      <c:pt idx="0">
                        <c:v>Cariboo/North</c:v>
                      </c:pt>
                      <c:pt idx="1">
                        <c:v>Kootenay</c:v>
                      </c:pt>
                      <c:pt idx="2">
                        <c:v>Vancouver Island</c:v>
                      </c:pt>
                      <c:pt idx="3">
                        <c:v>Thompson/Okanagan</c:v>
                      </c:pt>
                      <c:pt idx="4">
                        <c:v>Mainland/Southwest</c:v>
                      </c:pt>
                    </c:strCache>
                  </c:strRef>
                </c:cat>
                <c:val>
                  <c:numRef>
                    <c:extLst>
                      <c:ext uri="{02D57815-91ED-43cb-92C2-25804820EDAC}">
                        <c15:formulaRef>
                          <c15:sqref>Sheet2!$B$4:$B$8</c15:sqref>
                        </c15:formulaRef>
                      </c:ext>
                    </c:extLst>
                    <c:numCache>
                      <c:formatCode>#,##0</c:formatCode>
                      <c:ptCount val="5"/>
                      <c:pt idx="0">
                        <c:v>2987</c:v>
                      </c:pt>
                      <c:pt idx="1">
                        <c:v>1725</c:v>
                      </c:pt>
                      <c:pt idx="2">
                        <c:v>3919</c:v>
                      </c:pt>
                      <c:pt idx="3">
                        <c:v>3593</c:v>
                      </c:pt>
                      <c:pt idx="4">
                        <c:v>11210</c:v>
                      </c:pt>
                    </c:numCache>
                  </c:numRef>
                </c:val>
                <c:extLst>
                  <c:ext xmlns:c16="http://schemas.microsoft.com/office/drawing/2014/chart" uri="{C3380CC4-5D6E-409C-BE32-E72D297353CC}">
                    <c16:uniqueId val="{00000001-1815-4773-B4EC-13387B74123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Sheet2!$C$3</c15:sqref>
                        </c15:formulaRef>
                      </c:ext>
                    </c:extLst>
                    <c:strCache>
                      <c:ptCount val="1"/>
                      <c:pt idx="0">
                        <c:v>Former BC High School</c:v>
                      </c:pt>
                    </c:strCache>
                  </c:strRef>
                </c:tx>
                <c:spPr>
                  <a:solidFill>
                    <a:schemeClr val="accent2"/>
                  </a:solidFill>
                  <a:ln w="19050">
                    <a:solidFill>
                      <a:schemeClr val="lt1"/>
                    </a:solidFill>
                  </a:ln>
                  <a:effectLst/>
                </c:spPr>
                <c:invertIfNegative val="0"/>
                <c:cat>
                  <c:strRef>
                    <c:extLst xmlns:c15="http://schemas.microsoft.com/office/drawing/2012/chart">
                      <c:ext xmlns:c15="http://schemas.microsoft.com/office/drawing/2012/chart" uri="{02D57815-91ED-43cb-92C2-25804820EDAC}">
                        <c15:formulaRef>
                          <c15:sqref>Sheet2!$A$4:$A$8</c15:sqref>
                        </c15:formulaRef>
                      </c:ext>
                    </c:extLst>
                    <c:strCache>
                      <c:ptCount val="5"/>
                      <c:pt idx="0">
                        <c:v>Cariboo/North</c:v>
                      </c:pt>
                      <c:pt idx="1">
                        <c:v>Kootenay</c:v>
                      </c:pt>
                      <c:pt idx="2">
                        <c:v>Vancouver Island</c:v>
                      </c:pt>
                      <c:pt idx="3">
                        <c:v>Thompson/Okanagan</c:v>
                      </c:pt>
                      <c:pt idx="4">
                        <c:v>Mainland/Southwest</c:v>
                      </c:pt>
                    </c:strCache>
                  </c:strRef>
                </c:cat>
                <c:val>
                  <c:numRef>
                    <c:extLst xmlns:c15="http://schemas.microsoft.com/office/drawing/2012/chart">
                      <c:ext xmlns:c15="http://schemas.microsoft.com/office/drawing/2012/chart" uri="{02D57815-91ED-43cb-92C2-25804820EDAC}">
                        <c15:formulaRef>
                          <c15:sqref>Sheet2!$C$4:$C$8</c15:sqref>
                        </c15:formulaRef>
                      </c:ext>
                    </c:extLst>
                    <c:numCache>
                      <c:formatCode>#,##0</c:formatCode>
                      <c:ptCount val="5"/>
                      <c:pt idx="0">
                        <c:v>6917</c:v>
                      </c:pt>
                      <c:pt idx="1">
                        <c:v>5929</c:v>
                      </c:pt>
                      <c:pt idx="2">
                        <c:v>19779</c:v>
                      </c:pt>
                      <c:pt idx="3">
                        <c:v>22522</c:v>
                      </c:pt>
                      <c:pt idx="4">
                        <c:v>90063</c:v>
                      </c:pt>
                    </c:numCache>
                  </c:numRef>
                </c:val>
                <c:extLst xmlns:c15="http://schemas.microsoft.com/office/drawing/2012/chart">
                  <c:ext xmlns:c16="http://schemas.microsoft.com/office/drawing/2014/chart" uri="{C3380CC4-5D6E-409C-BE32-E72D297353CC}">
                    <c16:uniqueId val="{00000002-1815-4773-B4EC-13387B741238}"/>
                  </c:ext>
                </c:extLst>
              </c15:ser>
            </c15:filteredBarSeries>
          </c:ext>
        </c:extLst>
      </c:barChart>
      <c:valAx>
        <c:axId val="7491689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49169592"/>
        <c:crosses val="autoZero"/>
        <c:crossBetween val="between"/>
      </c:valAx>
      <c:catAx>
        <c:axId val="7491695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491689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Sheet3!$B$2</c:f>
              <c:strCache>
                <c:ptCount val="1"/>
                <c:pt idx="0">
                  <c:v>%</c:v>
                </c:pt>
              </c:strCache>
            </c:strRef>
          </c:tx>
          <c:dPt>
            <c:idx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F92B-4B67-939D-12F45990D22B}"/>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92B-4B67-939D-12F45990D22B}"/>
              </c:ext>
            </c:extLst>
          </c:dPt>
          <c:dLbls>
            <c:dLbl>
              <c:idx val="0"/>
              <c:layout>
                <c:manualLayout>
                  <c:x val="-9.7690403647567828E-2"/>
                  <c:y val="-0.3342706755319104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2B-4B67-939D-12F45990D22B}"/>
                </c:ext>
              </c:extLst>
            </c:dLbl>
            <c:dLbl>
              <c:idx val="1"/>
              <c:layout>
                <c:manualLayout>
                  <c:x val="3.4879008865377759E-2"/>
                  <c:y val="-0.37376050344435008"/>
                </c:manualLayout>
              </c:layout>
              <c:showLegendKey val="0"/>
              <c:showVal val="0"/>
              <c:showCatName val="1"/>
              <c:showSerName val="0"/>
              <c:showPercent val="0"/>
              <c:showBubbleSize val="0"/>
              <c:extLst>
                <c:ext xmlns:c15="http://schemas.microsoft.com/office/drawing/2012/chart" uri="{CE6537A1-D6FC-4f65-9D91-7224C49458BB}">
                  <c15:layout>
                    <c:manualLayout>
                      <c:w val="0.26777716660292306"/>
                      <c:h val="0.18994268219174176"/>
                    </c:manualLayout>
                  </c15:layout>
                </c:ext>
                <c:ext xmlns:c16="http://schemas.microsoft.com/office/drawing/2014/chart" uri="{C3380CC4-5D6E-409C-BE32-E72D297353CC}">
                  <c16:uniqueId val="{00000003-F92B-4B67-939D-12F45990D22B}"/>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Sheet3!$A$3:$A$4</c:f>
              <c:strCache>
                <c:ptCount val="2"/>
                <c:pt idx="0">
                  <c:v>Male </c:v>
                </c:pt>
                <c:pt idx="1">
                  <c:v>Female</c:v>
                </c:pt>
              </c:strCache>
            </c:strRef>
          </c:cat>
          <c:val>
            <c:numRef>
              <c:f>Sheet3!$B$3:$B$4</c:f>
              <c:numCache>
                <c:formatCode>General</c:formatCode>
                <c:ptCount val="2"/>
                <c:pt idx="0">
                  <c:v>49</c:v>
                </c:pt>
                <c:pt idx="1">
                  <c:v>51</c:v>
                </c:pt>
              </c:numCache>
            </c:numRef>
          </c:val>
          <c:extLst>
            <c:ext xmlns:c16="http://schemas.microsoft.com/office/drawing/2014/chart" uri="{C3380CC4-5D6E-409C-BE32-E72D297353CC}">
              <c16:uniqueId val="{00000004-F92B-4B67-939D-12F45990D22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Trades / College</c:v>
                </c:pt>
              </c:strCache>
            </c:strRef>
          </c:tx>
          <c:spPr>
            <a:solidFill>
              <a:srgbClr val="F1AA3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Grad or Less</c:v>
                </c:pt>
                <c:pt idx="1">
                  <c:v>Trades / College</c:v>
                </c:pt>
                <c:pt idx="2">
                  <c:v>University</c:v>
                </c:pt>
              </c:strCache>
            </c:strRef>
          </c:cat>
          <c:val>
            <c:numRef>
              <c:f>Sheet1!$B$2:$B$4</c:f>
              <c:numCache>
                <c:formatCode>0%</c:formatCode>
                <c:ptCount val="3"/>
                <c:pt idx="0">
                  <c:v>0.48</c:v>
                </c:pt>
                <c:pt idx="1">
                  <c:v>0.54</c:v>
                </c:pt>
                <c:pt idx="2">
                  <c:v>0.47</c:v>
                </c:pt>
              </c:numCache>
            </c:numRef>
          </c:val>
          <c:extLst>
            <c:ext xmlns:c16="http://schemas.microsoft.com/office/drawing/2014/chart" uri="{C3380CC4-5D6E-409C-BE32-E72D297353CC}">
              <c16:uniqueId val="{00000000-8FCC-4E24-84CA-3F8ED402D967}"/>
            </c:ext>
          </c:extLst>
        </c:ser>
        <c:ser>
          <c:idx val="1"/>
          <c:order val="1"/>
          <c:tx>
            <c:strRef>
              <c:f>Sheet1!$C$1</c:f>
              <c:strCache>
                <c:ptCount val="1"/>
                <c:pt idx="0">
                  <c:v>University</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Grad or Less</c:v>
                </c:pt>
                <c:pt idx="1">
                  <c:v>Trades / College</c:v>
                </c:pt>
                <c:pt idx="2">
                  <c:v>University</c:v>
                </c:pt>
              </c:strCache>
            </c:strRef>
          </c:cat>
          <c:val>
            <c:numRef>
              <c:f>Sheet1!$C$2:$C$4</c:f>
              <c:numCache>
                <c:formatCode>0%</c:formatCode>
                <c:ptCount val="3"/>
                <c:pt idx="0">
                  <c:v>0.23</c:v>
                </c:pt>
                <c:pt idx="1">
                  <c:v>0.35</c:v>
                </c:pt>
                <c:pt idx="2">
                  <c:v>0.57999999999999996</c:v>
                </c:pt>
              </c:numCache>
            </c:numRef>
          </c:val>
          <c:extLst>
            <c:ext xmlns:c16="http://schemas.microsoft.com/office/drawing/2014/chart" uri="{C3380CC4-5D6E-409C-BE32-E72D297353CC}">
              <c16:uniqueId val="{00000001-8FCC-4E24-84CA-3F8ED402D967}"/>
            </c:ext>
          </c:extLst>
        </c:ser>
        <c:ser>
          <c:idx val="2"/>
          <c:order val="2"/>
          <c:tx>
            <c:strRef>
              <c:f>Sheet1!$D$1</c:f>
              <c:strCache>
                <c:ptCount val="1"/>
                <c:pt idx="0">
                  <c:v>Any PSE</c:v>
                </c:pt>
              </c:strCache>
            </c:strRef>
          </c:tx>
          <c:spPr>
            <a:solidFill>
              <a:schemeClr val="tx1">
                <a:lumMod val="65000"/>
                <a:lumOff val="3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Grad or Less</c:v>
                </c:pt>
                <c:pt idx="1">
                  <c:v>Trades / College</c:v>
                </c:pt>
                <c:pt idx="2">
                  <c:v>University</c:v>
                </c:pt>
              </c:strCache>
            </c:strRef>
          </c:cat>
          <c:val>
            <c:numRef>
              <c:f>Sheet1!$D$2:$D$4</c:f>
              <c:numCache>
                <c:formatCode>0%</c:formatCode>
                <c:ptCount val="3"/>
                <c:pt idx="0">
                  <c:v>0.63</c:v>
                </c:pt>
                <c:pt idx="1">
                  <c:v>0.77</c:v>
                </c:pt>
                <c:pt idx="2">
                  <c:v>0.88</c:v>
                </c:pt>
              </c:numCache>
            </c:numRef>
          </c:val>
          <c:extLst>
            <c:ext xmlns:c16="http://schemas.microsoft.com/office/drawing/2014/chart" uri="{C3380CC4-5D6E-409C-BE32-E72D297353CC}">
              <c16:uniqueId val="{00000002-8FCC-4E24-84CA-3F8ED402D967}"/>
            </c:ext>
          </c:extLst>
        </c:ser>
        <c:dLbls>
          <c:showLegendKey val="0"/>
          <c:showVal val="0"/>
          <c:showCatName val="0"/>
          <c:showSerName val="0"/>
          <c:showPercent val="0"/>
          <c:showBubbleSize val="0"/>
        </c:dLbls>
        <c:gapWidth val="150"/>
        <c:axId val="2142384672"/>
        <c:axId val="-2019599312"/>
      </c:barChart>
      <c:catAx>
        <c:axId val="21423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19599312"/>
        <c:crosses val="autoZero"/>
        <c:auto val="1"/>
        <c:lblAlgn val="ctr"/>
        <c:lblOffset val="100"/>
        <c:noMultiLvlLbl val="0"/>
      </c:catAx>
      <c:valAx>
        <c:axId val="-201959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23846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587544043333"/>
          <c:y val="8.6034467798963163E-2"/>
          <c:w val="0.73472168437961649"/>
          <c:h val="0.88871300694851163"/>
        </c:manualLayout>
      </c:layout>
      <c:lineChart>
        <c:grouping val="standard"/>
        <c:varyColors val="0"/>
        <c:ser>
          <c:idx val="0"/>
          <c:order val="0"/>
          <c:tx>
            <c:strRef>
              <c:f>Sheet1!$H$5</c:f>
              <c:strCache>
                <c:ptCount val="1"/>
                <c:pt idx="0">
                  <c:v>Arts &amp; Sci</c:v>
                </c:pt>
              </c:strCache>
            </c:strRef>
          </c:tx>
          <c:spPr>
            <a:ln w="38100" cap="rnd">
              <a:solidFill>
                <a:schemeClr val="accent1"/>
              </a:solidFill>
              <a:round/>
            </a:ln>
            <a:effectLst/>
          </c:spPr>
          <c:marker>
            <c:symbol val="none"/>
          </c:marker>
          <c:dPt>
            <c:idx val="1"/>
            <c:bubble3D val="0"/>
            <c:spPr>
              <a:ln w="38100" cap="rnd">
                <a:solidFill>
                  <a:schemeClr val="bg1">
                    <a:lumMod val="75000"/>
                  </a:schemeClr>
                </a:solidFill>
                <a:round/>
              </a:ln>
              <a:effectLst/>
            </c:spPr>
            <c:extLst>
              <c:ext xmlns:c16="http://schemas.microsoft.com/office/drawing/2014/chart" uri="{C3380CC4-5D6E-409C-BE32-E72D297353CC}">
                <c16:uniqueId val="{00000001-1692-4A33-8E46-50A985572E79}"/>
              </c:ext>
            </c:extLst>
          </c:dPt>
          <c:dLbls>
            <c:dLbl>
              <c:idx val="0"/>
              <c:layout>
                <c:manualLayout>
                  <c:x val="-0.12295846898919056"/>
                  <c:y val="7.142857142857142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692-4A33-8E46-50A985572E79}"/>
                </c:ext>
              </c:extLst>
            </c:dLbl>
            <c:dLbl>
              <c:idx val="1"/>
              <c:layout>
                <c:manualLayout>
                  <c:x val="-2.160047616998706E-2"/>
                  <c:y val="0"/>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Sheet1!$I$5:$J$5</c:f>
              <c:numCache>
                <c:formatCode>General</c:formatCode>
                <c:ptCount val="2"/>
                <c:pt idx="0">
                  <c:v>1</c:v>
                </c:pt>
                <c:pt idx="1">
                  <c:v>1</c:v>
                </c:pt>
              </c:numCache>
            </c:numRef>
          </c:val>
          <c:smooth val="0"/>
          <c:extLst>
            <c:ext xmlns:c16="http://schemas.microsoft.com/office/drawing/2014/chart" uri="{C3380CC4-5D6E-409C-BE32-E72D297353CC}">
              <c16:uniqueId val="{00000003-1692-4A33-8E46-50A985572E79}"/>
            </c:ext>
          </c:extLst>
        </c:ser>
        <c:ser>
          <c:idx val="1"/>
          <c:order val="1"/>
          <c:tx>
            <c:strRef>
              <c:f>Sheet1!$H$6</c:f>
              <c:strCache>
                <c:ptCount val="1"/>
                <c:pt idx="0">
                  <c:v>Bus &amp; Mgmt</c:v>
                </c:pt>
              </c:strCache>
            </c:strRef>
          </c:tx>
          <c:spPr>
            <a:ln w="28575" cap="rnd">
              <a:solidFill>
                <a:schemeClr val="bg1">
                  <a:lumMod val="75000"/>
                </a:schemeClr>
              </a:solidFill>
              <a:round/>
            </a:ln>
            <a:effectLst/>
          </c:spPr>
          <c:marker>
            <c:symbol val="none"/>
          </c:marker>
          <c:dLbls>
            <c:dLbl>
              <c:idx val="0"/>
              <c:layout>
                <c:manualLayout>
                  <c:x val="-0.13046460039489599"/>
                  <c:y val="-2.85714285714285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692-4A33-8E46-50A985572E79}"/>
                </c:ext>
              </c:extLst>
            </c:dLbl>
            <c:dLbl>
              <c:idx val="1"/>
              <c:layout>
                <c:manualLayout>
                  <c:x val="-1.9510539324660921E-3"/>
                  <c:y val="-1.90476190476190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Sheet1!$I$6:$J$6</c:f>
              <c:numCache>
                <c:formatCode>General</c:formatCode>
                <c:ptCount val="2"/>
                <c:pt idx="0">
                  <c:v>2</c:v>
                </c:pt>
                <c:pt idx="1">
                  <c:v>2</c:v>
                </c:pt>
              </c:numCache>
            </c:numRef>
          </c:val>
          <c:smooth val="0"/>
          <c:extLst>
            <c:ext xmlns:c16="http://schemas.microsoft.com/office/drawing/2014/chart" uri="{C3380CC4-5D6E-409C-BE32-E72D297353CC}">
              <c16:uniqueId val="{00000006-1692-4A33-8E46-50A985572E79}"/>
            </c:ext>
          </c:extLst>
        </c:ser>
        <c:ser>
          <c:idx val="2"/>
          <c:order val="2"/>
          <c:tx>
            <c:strRef>
              <c:f>Sheet1!$H$7</c:f>
              <c:strCache>
                <c:ptCount val="1"/>
                <c:pt idx="0">
                  <c:v>Health</c:v>
                </c:pt>
              </c:strCache>
            </c:strRef>
          </c:tx>
          <c:spPr>
            <a:ln w="38100" cap="rnd">
              <a:solidFill>
                <a:srgbClr val="FF0000"/>
              </a:solidFill>
              <a:round/>
            </a:ln>
            <a:effectLst/>
          </c:spPr>
          <c:marker>
            <c:symbol val="none"/>
          </c:marker>
          <c:dLbls>
            <c:dLbl>
              <c:idx val="0"/>
              <c:layout>
                <c:manualLayout>
                  <c:x val="-0.12326205125998595"/>
                  <c:y val="0"/>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692-4A33-8E46-50A985572E79}"/>
                </c:ext>
              </c:extLst>
            </c:dLbl>
            <c:dLbl>
              <c:idx val="1"/>
              <c:layout>
                <c:manualLayout>
                  <c:x val="4.2425024740760974E-3"/>
                  <c:y val="2.380952380952381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Sheet1!$I$7:$J$7</c:f>
              <c:numCache>
                <c:formatCode>General</c:formatCode>
                <c:ptCount val="2"/>
                <c:pt idx="0">
                  <c:v>3</c:v>
                </c:pt>
                <c:pt idx="1">
                  <c:v>7</c:v>
                </c:pt>
              </c:numCache>
            </c:numRef>
          </c:val>
          <c:smooth val="0"/>
          <c:extLst>
            <c:ext xmlns:c16="http://schemas.microsoft.com/office/drawing/2014/chart" uri="{C3380CC4-5D6E-409C-BE32-E72D297353CC}">
              <c16:uniqueId val="{00000009-1692-4A33-8E46-50A985572E79}"/>
            </c:ext>
          </c:extLst>
        </c:ser>
        <c:ser>
          <c:idx val="3"/>
          <c:order val="3"/>
          <c:tx>
            <c:strRef>
              <c:f>Sheet1!$H$8</c:f>
              <c:strCache>
                <c:ptCount val="1"/>
                <c:pt idx="0">
                  <c:v>Eng &amp; Applied Sci</c:v>
                </c:pt>
              </c:strCache>
            </c:strRef>
          </c:tx>
          <c:spPr>
            <a:ln w="28575" cap="rnd">
              <a:solidFill>
                <a:schemeClr val="accent4">
                  <a:lumMod val="60000"/>
                  <a:lumOff val="40000"/>
                </a:schemeClr>
              </a:solidFill>
              <a:round/>
            </a:ln>
            <a:effectLst/>
          </c:spPr>
          <c:marker>
            <c:symbol val="none"/>
          </c:marker>
          <c:dLbls>
            <c:dLbl>
              <c:idx val="0"/>
              <c:layout>
                <c:manualLayout>
                  <c:x val="-0.1305403764420158"/>
                  <c:y val="2.38095238095237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Sheet1!$I$8:$J$8</c:f>
              <c:numCache>
                <c:formatCode>General</c:formatCode>
                <c:ptCount val="2"/>
                <c:pt idx="0">
                  <c:v>6</c:v>
                </c:pt>
                <c:pt idx="1">
                  <c:v>3</c:v>
                </c:pt>
              </c:numCache>
            </c:numRef>
          </c:val>
          <c:smooth val="0"/>
          <c:extLst>
            <c:ext xmlns:c16="http://schemas.microsoft.com/office/drawing/2014/chart" uri="{C3380CC4-5D6E-409C-BE32-E72D297353CC}">
              <c16:uniqueId val="{0000000B-1692-4A33-8E46-50A985572E79}"/>
            </c:ext>
          </c:extLst>
        </c:ser>
        <c:ser>
          <c:idx val="4"/>
          <c:order val="4"/>
          <c:tx>
            <c:strRef>
              <c:f>Sheet1!$H$9</c:f>
              <c:strCache>
                <c:ptCount val="1"/>
                <c:pt idx="0">
                  <c:v>Devel'l</c:v>
                </c:pt>
              </c:strCache>
            </c:strRef>
          </c:tx>
          <c:spPr>
            <a:ln w="28575" cap="rnd">
              <a:solidFill>
                <a:schemeClr val="bg1">
                  <a:lumMod val="75000"/>
                </a:schemeClr>
              </a:solidFill>
              <a:round/>
            </a:ln>
            <a:effectLst/>
          </c:spPr>
          <c:marker>
            <c:symbol val="none"/>
          </c:marker>
          <c:dLbls>
            <c:dLbl>
              <c:idx val="0"/>
              <c:layout>
                <c:manualLayout>
                  <c:x val="-0.1209397664089803"/>
                  <c:y val="-4.761904761904762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1692-4A33-8E46-50A985572E79}"/>
                </c:ext>
              </c:extLst>
            </c:dLbl>
            <c:dLbl>
              <c:idx val="1"/>
              <c:layout>
                <c:manualLayout>
                  <c:x val="-5.5785035067339008E-3"/>
                  <c:y val="-4.365028939892569E-1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Sheet1!$I$9:$J$9</c:f>
              <c:numCache>
                <c:formatCode>General</c:formatCode>
                <c:ptCount val="2"/>
                <c:pt idx="0">
                  <c:v>4</c:v>
                </c:pt>
                <c:pt idx="1">
                  <c:v>4</c:v>
                </c:pt>
              </c:numCache>
            </c:numRef>
          </c:val>
          <c:smooth val="0"/>
          <c:extLst>
            <c:ext xmlns:c16="http://schemas.microsoft.com/office/drawing/2014/chart" uri="{C3380CC4-5D6E-409C-BE32-E72D297353CC}">
              <c16:uniqueId val="{0000000E-1692-4A33-8E46-50A985572E79}"/>
            </c:ext>
          </c:extLst>
        </c:ser>
        <c:ser>
          <c:idx val="5"/>
          <c:order val="5"/>
          <c:tx>
            <c:strRef>
              <c:f>Sheet1!$H$10</c:f>
              <c:strCache>
                <c:ptCount val="1"/>
                <c:pt idx="0">
                  <c:v>Human &amp; Social Serv</c:v>
                </c:pt>
              </c:strCache>
            </c:strRef>
          </c:tx>
          <c:spPr>
            <a:ln w="28575" cap="rnd">
              <a:solidFill>
                <a:schemeClr val="accent2">
                  <a:lumMod val="40000"/>
                  <a:lumOff val="60000"/>
                </a:schemeClr>
              </a:solidFill>
              <a:round/>
            </a:ln>
            <a:effectLst/>
          </c:spPr>
          <c:marker>
            <c:symbol val="none"/>
          </c:marker>
          <c:dLbls>
            <c:dLbl>
              <c:idx val="0"/>
              <c:layout>
                <c:manualLayout>
                  <c:x val="-0.1305403764420158"/>
                  <c:y val="-1.90476190476191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Sheet1!$I$10:$J$10</c:f>
              <c:numCache>
                <c:formatCode>General</c:formatCode>
                <c:ptCount val="2"/>
                <c:pt idx="0">
                  <c:v>5</c:v>
                </c:pt>
                <c:pt idx="1">
                  <c:v>6</c:v>
                </c:pt>
              </c:numCache>
            </c:numRef>
          </c:val>
          <c:smooth val="0"/>
          <c:extLst>
            <c:ext xmlns:c16="http://schemas.microsoft.com/office/drawing/2014/chart" uri="{C3380CC4-5D6E-409C-BE32-E72D297353CC}">
              <c16:uniqueId val="{00000010-1692-4A33-8E46-50A985572E79}"/>
            </c:ext>
          </c:extLst>
        </c:ser>
        <c:ser>
          <c:idx val="6"/>
          <c:order val="6"/>
          <c:tx>
            <c:strRef>
              <c:f>Sheet1!$H$11</c:f>
              <c:strCache>
                <c:ptCount val="1"/>
                <c:pt idx="0">
                  <c:v>Visual &amp; Perf Arts</c:v>
                </c:pt>
              </c:strCache>
            </c:strRef>
          </c:tx>
          <c:spPr>
            <a:ln w="28575" cap="rnd">
              <a:solidFill>
                <a:schemeClr val="accent4">
                  <a:lumMod val="40000"/>
                  <a:lumOff val="60000"/>
                </a:schemeClr>
              </a:solidFill>
              <a:round/>
            </a:ln>
            <a:effectLst/>
          </c:spPr>
          <c:marker>
            <c:symbol val="none"/>
          </c:marker>
          <c:dLbls>
            <c:dLbl>
              <c:idx val="0"/>
              <c:layout>
                <c:manualLayout>
                  <c:x val="-0.12715906494082066"/>
                  <c:y val="1.0538261190222751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2349391901802796"/>
                      <c:h val="6.31980353362004E-2"/>
                    </c:manualLayout>
                  </c15:layout>
                </c:ext>
                <c:ext xmlns:c16="http://schemas.microsoft.com/office/drawing/2014/chart" uri="{C3380CC4-5D6E-409C-BE32-E72D297353CC}">
                  <c16:uniqueId val="{00000002-7D5A-DC4A-B5D9-5BF346C8350C}"/>
                </c:ext>
              </c:extLst>
            </c:dLbl>
            <c:dLbl>
              <c:idx val="1"/>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5A-DC4A-B5D9-5BF346C8350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Sheet1!$I$11:$J$11</c:f>
              <c:numCache>
                <c:formatCode>General</c:formatCode>
                <c:ptCount val="2"/>
                <c:pt idx="0">
                  <c:v>7</c:v>
                </c:pt>
                <c:pt idx="1">
                  <c:v>5</c:v>
                </c:pt>
              </c:numCache>
            </c:numRef>
          </c:val>
          <c:smooth val="0"/>
          <c:extLst>
            <c:ext xmlns:c16="http://schemas.microsoft.com/office/drawing/2014/chart" uri="{C3380CC4-5D6E-409C-BE32-E72D297353CC}">
              <c16:uniqueId val="{00000011-1692-4A33-8E46-50A985572E79}"/>
            </c:ext>
          </c:extLst>
        </c:ser>
        <c:ser>
          <c:idx val="7"/>
          <c:order val="7"/>
          <c:tx>
            <c:strRef>
              <c:f>Sheet1!$H$12</c:f>
              <c:strCache>
                <c:ptCount val="1"/>
                <c:pt idx="0">
                  <c:v>Education</c:v>
                </c:pt>
              </c:strCache>
            </c:strRef>
          </c:tx>
          <c:spPr>
            <a:ln w="28575" cap="rnd">
              <a:solidFill>
                <a:schemeClr val="bg1">
                  <a:lumMod val="75000"/>
                </a:schemeClr>
              </a:solidFill>
              <a:round/>
            </a:ln>
            <a:effectLst/>
          </c:spPr>
          <c:marker>
            <c:symbol val="none"/>
          </c:marker>
          <c:dLbls>
            <c:dLbl>
              <c:idx val="0"/>
              <c:layout>
                <c:manualLayout>
                  <c:x val="-0.12446873102610807"/>
                  <c:y val="-1.42857142857142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Sheet1!$I$12:$J$12</c:f>
              <c:numCache>
                <c:formatCode>General</c:formatCode>
                <c:ptCount val="2"/>
                <c:pt idx="0">
                  <c:v>8</c:v>
                </c:pt>
                <c:pt idx="1">
                  <c:v>8</c:v>
                </c:pt>
              </c:numCache>
            </c:numRef>
          </c:val>
          <c:smooth val="0"/>
          <c:extLst>
            <c:ext xmlns:c16="http://schemas.microsoft.com/office/drawing/2014/chart" uri="{C3380CC4-5D6E-409C-BE32-E72D297353CC}">
              <c16:uniqueId val="{00000013-1692-4A33-8E46-50A985572E79}"/>
            </c:ext>
          </c:extLst>
        </c:ser>
        <c:ser>
          <c:idx val="8"/>
          <c:order val="8"/>
          <c:tx>
            <c:strRef>
              <c:f>Sheet1!$H$13</c:f>
              <c:strCache>
                <c:ptCount val="1"/>
                <c:pt idx="0">
                  <c:v>Trades</c:v>
                </c:pt>
              </c:strCache>
            </c:strRef>
          </c:tx>
          <c:spPr>
            <a:ln w="28575" cap="rnd">
              <a:solidFill>
                <a:schemeClr val="bg1">
                  <a:lumMod val="75000"/>
                </a:schemeClr>
              </a:solidFill>
              <a:round/>
            </a:ln>
            <a:effectLst/>
          </c:spPr>
          <c:marker>
            <c:symbol val="none"/>
          </c:marker>
          <c:dLbls>
            <c:dLbl>
              <c:idx val="0"/>
              <c:layout>
                <c:manualLayout>
                  <c:x val="-0.11839708561020036"/>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Sheet1!$I$13:$J$13</c:f>
              <c:numCache>
                <c:formatCode>General</c:formatCode>
                <c:ptCount val="2"/>
                <c:pt idx="0">
                  <c:v>9</c:v>
                </c:pt>
                <c:pt idx="1">
                  <c:v>9</c:v>
                </c:pt>
              </c:numCache>
            </c:numRef>
          </c:val>
          <c:smooth val="0"/>
          <c:extLst>
            <c:ext xmlns:c16="http://schemas.microsoft.com/office/drawing/2014/chart" uri="{C3380CC4-5D6E-409C-BE32-E72D297353CC}">
              <c16:uniqueId val="{00000015-1692-4A33-8E46-50A985572E79}"/>
            </c:ext>
          </c:extLst>
        </c:ser>
        <c:ser>
          <c:idx val="9"/>
          <c:order val="9"/>
          <c:tx>
            <c:strRef>
              <c:f>Sheet1!$H$14</c:f>
              <c:strCache>
                <c:ptCount val="1"/>
                <c:pt idx="0">
                  <c:v>Pers Improv't &amp; Leisure</c:v>
                </c:pt>
              </c:strCache>
            </c:strRef>
          </c:tx>
          <c:spPr>
            <a:ln w="38100" cap="rnd">
              <a:solidFill>
                <a:schemeClr val="bg1">
                  <a:lumMod val="75000"/>
                </a:schemeClr>
              </a:solidFill>
              <a:round/>
            </a:ln>
            <a:effectLst/>
          </c:spPr>
          <c:marker>
            <c:symbol val="none"/>
          </c:marker>
          <c:dLbls>
            <c:dLbl>
              <c:idx val="0"/>
              <c:layout>
                <c:manualLayout>
                  <c:x val="-0.12446873102610807"/>
                  <c:y val="-7.142857142857142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1692-4A33-8E46-50A985572E7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Sheet1!$I$4:$J$4</c:f>
              <c:strCache>
                <c:ptCount val="2"/>
                <c:pt idx="0">
                  <c:v>Domestic</c:v>
                </c:pt>
                <c:pt idx="1">
                  <c:v>International</c:v>
                </c:pt>
              </c:strCache>
            </c:strRef>
          </c:cat>
          <c:val>
            <c:numRef>
              <c:f>Sheet1!$I$14:$J$14</c:f>
              <c:numCache>
                <c:formatCode>General</c:formatCode>
                <c:ptCount val="2"/>
                <c:pt idx="0">
                  <c:v>10</c:v>
                </c:pt>
                <c:pt idx="1">
                  <c:v>10</c:v>
                </c:pt>
              </c:numCache>
            </c:numRef>
          </c:val>
          <c:smooth val="0"/>
          <c:extLst>
            <c:ext xmlns:c16="http://schemas.microsoft.com/office/drawing/2014/chart" uri="{C3380CC4-5D6E-409C-BE32-E72D297353CC}">
              <c16:uniqueId val="{00000017-1692-4A33-8E46-50A985572E79}"/>
            </c:ext>
          </c:extLst>
        </c:ser>
        <c:dLbls>
          <c:showLegendKey val="0"/>
          <c:showVal val="0"/>
          <c:showCatName val="0"/>
          <c:showSerName val="0"/>
          <c:showPercent val="0"/>
          <c:showBubbleSize val="0"/>
        </c:dLbls>
        <c:smooth val="0"/>
        <c:axId val="508050104"/>
        <c:axId val="508047808"/>
      </c:lineChart>
      <c:catAx>
        <c:axId val="50805010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2"/>
                </a:solidFill>
                <a:latin typeface="+mn-lt"/>
                <a:ea typeface="+mn-ea"/>
                <a:cs typeface="+mn-cs"/>
              </a:defRPr>
            </a:pPr>
            <a:endParaRPr lang="en-US"/>
          </a:p>
        </c:txPr>
        <c:crossAx val="508047808"/>
        <c:crosses val="autoZero"/>
        <c:auto val="1"/>
        <c:lblAlgn val="ctr"/>
        <c:lblOffset val="100"/>
        <c:noMultiLvlLbl val="0"/>
      </c:catAx>
      <c:valAx>
        <c:axId val="508047808"/>
        <c:scaling>
          <c:orientation val="maxMin"/>
          <c:max val="10"/>
          <c:min val="1"/>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8050104"/>
        <c:crosses val="autoZero"/>
        <c:crossBetween val="midCat"/>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A7DB2-4AED-40D4-9F04-74BA89D37852}"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940E0F15-F932-434D-8047-D8D5153B80B2}">
      <dgm:prSet/>
      <dgm:spPr/>
      <dgm:t>
        <a:bodyPr/>
        <a:lstStyle/>
        <a:p>
          <a:pPr rtl="0"/>
          <a:r>
            <a:rPr lang="en-US" b="0" baseline="0" dirty="0"/>
            <a:t>ABOUT BCCAT</a:t>
          </a:r>
          <a:endParaRPr lang="en-US" dirty="0"/>
        </a:p>
      </dgm:t>
    </dgm:pt>
    <dgm:pt modelId="{3C8294D9-5808-4133-807A-E3EB2105871B}" type="parTrans" cxnId="{2A2EA1B8-0B20-4FB8-A75B-4ECCC2921095}">
      <dgm:prSet/>
      <dgm:spPr/>
      <dgm:t>
        <a:bodyPr/>
        <a:lstStyle/>
        <a:p>
          <a:endParaRPr lang="en-US">
            <a:solidFill>
              <a:schemeClr val="accent5"/>
            </a:solidFill>
          </a:endParaRPr>
        </a:p>
      </dgm:t>
    </dgm:pt>
    <dgm:pt modelId="{B41B2F77-7F2E-4667-9F10-089AF9C21A5C}" type="sibTrans" cxnId="{2A2EA1B8-0B20-4FB8-A75B-4ECCC2921095}">
      <dgm:prSet/>
      <dgm:spPr/>
      <dgm:t>
        <a:bodyPr/>
        <a:lstStyle/>
        <a:p>
          <a:endParaRPr lang="en-US">
            <a:solidFill>
              <a:schemeClr val="accent5"/>
            </a:solidFill>
          </a:endParaRPr>
        </a:p>
      </dgm:t>
    </dgm:pt>
    <dgm:pt modelId="{CE1B7B19-435C-4FEF-B354-84E2827273FB}">
      <dgm:prSet/>
      <dgm:spPr/>
      <dgm:t>
        <a:bodyPr/>
        <a:lstStyle/>
        <a:p>
          <a:pPr rtl="0"/>
          <a:r>
            <a:rPr lang="en-US" b="0" baseline="0"/>
            <a:t>CORE VALUES</a:t>
          </a:r>
          <a:endParaRPr lang="en-US" dirty="0"/>
        </a:p>
      </dgm:t>
    </dgm:pt>
    <dgm:pt modelId="{9068D7D8-C56B-415E-9788-B11DBF603546}" type="parTrans" cxnId="{3E4CF320-566F-4DF2-8E9B-F6B19D424221}">
      <dgm:prSet/>
      <dgm:spPr/>
      <dgm:t>
        <a:bodyPr/>
        <a:lstStyle/>
        <a:p>
          <a:endParaRPr lang="en-US">
            <a:solidFill>
              <a:schemeClr val="accent5"/>
            </a:solidFill>
          </a:endParaRPr>
        </a:p>
      </dgm:t>
    </dgm:pt>
    <dgm:pt modelId="{72FDD608-AF8B-48FB-9192-50039812DC05}" type="sibTrans" cxnId="{3E4CF320-566F-4DF2-8E9B-F6B19D424221}">
      <dgm:prSet/>
      <dgm:spPr/>
      <dgm:t>
        <a:bodyPr/>
        <a:lstStyle/>
        <a:p>
          <a:endParaRPr lang="en-US">
            <a:solidFill>
              <a:schemeClr val="accent5"/>
            </a:solidFill>
          </a:endParaRPr>
        </a:p>
      </dgm:t>
    </dgm:pt>
    <dgm:pt modelId="{879F0481-A025-4A5D-8A4A-744F9EE79565}">
      <dgm:prSet/>
      <dgm:spPr/>
      <dgm:t>
        <a:bodyPr/>
        <a:lstStyle/>
        <a:p>
          <a:pPr rtl="0"/>
          <a:r>
            <a:rPr lang="en-US" b="0" baseline="0"/>
            <a:t>BC TRANSFER SYSTEM FACTS</a:t>
          </a:r>
          <a:endParaRPr lang="en-US" dirty="0"/>
        </a:p>
      </dgm:t>
    </dgm:pt>
    <dgm:pt modelId="{80A06102-E9CB-41E9-97DA-6F9F476EA4B3}" type="parTrans" cxnId="{0169DD84-1F59-4160-BF9A-74303164E5DE}">
      <dgm:prSet/>
      <dgm:spPr/>
      <dgm:t>
        <a:bodyPr/>
        <a:lstStyle/>
        <a:p>
          <a:endParaRPr lang="en-US">
            <a:solidFill>
              <a:schemeClr val="accent5"/>
            </a:solidFill>
          </a:endParaRPr>
        </a:p>
      </dgm:t>
    </dgm:pt>
    <dgm:pt modelId="{174C0FE2-F175-406E-B2AA-BEA763C97CDD}" type="sibTrans" cxnId="{0169DD84-1F59-4160-BF9A-74303164E5DE}">
      <dgm:prSet/>
      <dgm:spPr/>
      <dgm:t>
        <a:bodyPr/>
        <a:lstStyle/>
        <a:p>
          <a:endParaRPr lang="en-US">
            <a:solidFill>
              <a:schemeClr val="accent5"/>
            </a:solidFill>
          </a:endParaRPr>
        </a:p>
      </dgm:t>
    </dgm:pt>
    <dgm:pt modelId="{A9748FCF-3E69-4BDF-976B-757E2EAECCE3}">
      <dgm:prSet/>
      <dgm:spPr/>
      <dgm:t>
        <a:bodyPr/>
        <a:lstStyle/>
        <a:p>
          <a:pPr rtl="0"/>
          <a:r>
            <a:rPr lang="en-US" b="0" baseline="0"/>
            <a:t>RESEARCH</a:t>
          </a:r>
          <a:endParaRPr lang="en-US" dirty="0"/>
        </a:p>
      </dgm:t>
    </dgm:pt>
    <dgm:pt modelId="{E42533C1-21A4-49DC-B8E2-A3621BCA54A9}" type="parTrans" cxnId="{5E4D8D5F-81A6-47F4-A34A-B2EB1CC2D3F7}">
      <dgm:prSet/>
      <dgm:spPr/>
      <dgm:t>
        <a:bodyPr/>
        <a:lstStyle/>
        <a:p>
          <a:endParaRPr lang="en-US">
            <a:solidFill>
              <a:schemeClr val="accent5"/>
            </a:solidFill>
          </a:endParaRPr>
        </a:p>
      </dgm:t>
    </dgm:pt>
    <dgm:pt modelId="{6DABE52F-8A39-4226-8249-884C2D79EC7B}" type="sibTrans" cxnId="{5E4D8D5F-81A6-47F4-A34A-B2EB1CC2D3F7}">
      <dgm:prSet/>
      <dgm:spPr/>
      <dgm:t>
        <a:bodyPr/>
        <a:lstStyle/>
        <a:p>
          <a:endParaRPr lang="en-US">
            <a:solidFill>
              <a:schemeClr val="accent5"/>
            </a:solidFill>
          </a:endParaRPr>
        </a:p>
      </dgm:t>
    </dgm:pt>
    <dgm:pt modelId="{A8004842-F49F-4402-AF9A-CDA50E4413AE}">
      <dgm:prSet/>
      <dgm:spPr/>
      <dgm:t>
        <a:bodyPr/>
        <a:lstStyle/>
        <a:p>
          <a:pPr rtl="0"/>
          <a:r>
            <a:rPr lang="en-US" b="0" baseline="0"/>
            <a:t>BC TRANSFER GUIDE</a:t>
          </a:r>
          <a:endParaRPr lang="en-US" dirty="0"/>
        </a:p>
      </dgm:t>
    </dgm:pt>
    <dgm:pt modelId="{3FCC6B51-EDC1-4C0F-87A6-BD5A93B1CA2A}" type="parTrans" cxnId="{2150DC2A-BF91-4429-9EA0-5C7F816D60BF}">
      <dgm:prSet/>
      <dgm:spPr/>
      <dgm:t>
        <a:bodyPr/>
        <a:lstStyle/>
        <a:p>
          <a:endParaRPr lang="en-US">
            <a:solidFill>
              <a:schemeClr val="accent5"/>
            </a:solidFill>
          </a:endParaRPr>
        </a:p>
      </dgm:t>
    </dgm:pt>
    <dgm:pt modelId="{7F1EB744-D63C-4EBD-8BF2-78913538C174}" type="sibTrans" cxnId="{2150DC2A-BF91-4429-9EA0-5C7F816D60BF}">
      <dgm:prSet/>
      <dgm:spPr/>
      <dgm:t>
        <a:bodyPr/>
        <a:lstStyle/>
        <a:p>
          <a:endParaRPr lang="en-US">
            <a:solidFill>
              <a:schemeClr val="accent5"/>
            </a:solidFill>
          </a:endParaRPr>
        </a:p>
      </dgm:t>
    </dgm:pt>
    <dgm:pt modelId="{2D004DF3-62ED-4EBA-8A10-EA9A7F2C9B66}">
      <dgm:prSet/>
      <dgm:spPr/>
      <dgm:t>
        <a:bodyPr/>
        <a:lstStyle/>
        <a:p>
          <a:pPr rtl="0"/>
          <a:r>
            <a:rPr lang="en-US" b="0" baseline="0"/>
            <a:t>EDUCATION PLANNER BC</a:t>
          </a:r>
          <a:endParaRPr lang="en-US" dirty="0"/>
        </a:p>
      </dgm:t>
    </dgm:pt>
    <dgm:pt modelId="{3244DFF1-909A-4665-9F48-957D308A2DC8}" type="parTrans" cxnId="{E14832E1-E1CB-4B7C-A015-A9427833B61F}">
      <dgm:prSet/>
      <dgm:spPr/>
      <dgm:t>
        <a:bodyPr/>
        <a:lstStyle/>
        <a:p>
          <a:endParaRPr lang="en-US">
            <a:solidFill>
              <a:schemeClr val="accent5"/>
            </a:solidFill>
          </a:endParaRPr>
        </a:p>
      </dgm:t>
    </dgm:pt>
    <dgm:pt modelId="{0CA904C6-B41E-472A-9EC5-E5004C61B1FF}" type="sibTrans" cxnId="{E14832E1-E1CB-4B7C-A015-A9427833B61F}">
      <dgm:prSet/>
      <dgm:spPr/>
      <dgm:t>
        <a:bodyPr/>
        <a:lstStyle/>
        <a:p>
          <a:endParaRPr lang="en-US">
            <a:solidFill>
              <a:schemeClr val="accent5"/>
            </a:solidFill>
          </a:endParaRPr>
        </a:p>
      </dgm:t>
    </dgm:pt>
    <dgm:pt modelId="{3A8E7CEE-5EF5-4F57-8815-0E64960BA189}">
      <dgm:prSet/>
      <dgm:spPr/>
      <dgm:t>
        <a:bodyPr/>
        <a:lstStyle/>
        <a:p>
          <a:pPr rtl="0"/>
          <a:r>
            <a:rPr lang="en-US" b="0" baseline="0"/>
            <a:t>ARTICULATION COMMITTEES</a:t>
          </a:r>
          <a:endParaRPr lang="en-US" dirty="0"/>
        </a:p>
      </dgm:t>
    </dgm:pt>
    <dgm:pt modelId="{2F498129-9E17-4DA7-A45E-A5107370264A}" type="parTrans" cxnId="{105C0832-1D34-4CD9-BFD0-6EC6DB76A1D5}">
      <dgm:prSet/>
      <dgm:spPr/>
      <dgm:t>
        <a:bodyPr/>
        <a:lstStyle/>
        <a:p>
          <a:endParaRPr lang="en-US">
            <a:solidFill>
              <a:schemeClr val="accent5"/>
            </a:solidFill>
          </a:endParaRPr>
        </a:p>
      </dgm:t>
    </dgm:pt>
    <dgm:pt modelId="{E04BB8E2-F7F1-464B-AB53-0E0E8058455C}" type="sibTrans" cxnId="{105C0832-1D34-4CD9-BFD0-6EC6DB76A1D5}">
      <dgm:prSet/>
      <dgm:spPr/>
      <dgm:t>
        <a:bodyPr/>
        <a:lstStyle/>
        <a:p>
          <a:endParaRPr lang="en-US">
            <a:solidFill>
              <a:schemeClr val="accent5"/>
            </a:solidFill>
          </a:endParaRPr>
        </a:p>
      </dgm:t>
    </dgm:pt>
    <dgm:pt modelId="{F56729AE-0F5D-4566-8358-7EDDDB98845C}">
      <dgm:prSet/>
      <dgm:spPr/>
      <dgm:t>
        <a:bodyPr/>
        <a:lstStyle/>
        <a:p>
          <a:pPr rtl="0"/>
          <a:r>
            <a:rPr lang="en-US" b="0" baseline="0"/>
            <a:t>FUTURE DIRECTIONS</a:t>
          </a:r>
          <a:endParaRPr lang="en-US" dirty="0"/>
        </a:p>
      </dgm:t>
    </dgm:pt>
    <dgm:pt modelId="{395FAD32-F6F8-49B0-A818-86ACDB3EA515}" type="parTrans" cxnId="{763F27D2-2FFF-49AF-8ACD-5EC3072917EC}">
      <dgm:prSet/>
      <dgm:spPr/>
      <dgm:t>
        <a:bodyPr/>
        <a:lstStyle/>
        <a:p>
          <a:endParaRPr lang="en-US">
            <a:solidFill>
              <a:schemeClr val="accent5"/>
            </a:solidFill>
          </a:endParaRPr>
        </a:p>
      </dgm:t>
    </dgm:pt>
    <dgm:pt modelId="{7BFF74FF-2BB6-4884-B95C-37A44FA048C7}" type="sibTrans" cxnId="{763F27D2-2FFF-49AF-8ACD-5EC3072917EC}">
      <dgm:prSet/>
      <dgm:spPr/>
      <dgm:t>
        <a:bodyPr/>
        <a:lstStyle/>
        <a:p>
          <a:endParaRPr lang="en-US">
            <a:solidFill>
              <a:schemeClr val="accent5"/>
            </a:solidFill>
          </a:endParaRPr>
        </a:p>
      </dgm:t>
    </dgm:pt>
    <dgm:pt modelId="{62E5303B-858E-4C58-BB95-CBAA0E46C35A}">
      <dgm:prSet/>
      <dgm:spPr/>
      <dgm:t>
        <a:bodyPr/>
        <a:lstStyle/>
        <a:p>
          <a:pPr rtl="0"/>
          <a:r>
            <a:rPr lang="en-US" b="0" baseline="0"/>
            <a:t>TRANSFER CREDIT EVALUATION SYSTEM (TCES)</a:t>
          </a:r>
          <a:endParaRPr lang="en-US" dirty="0"/>
        </a:p>
      </dgm:t>
    </dgm:pt>
    <dgm:pt modelId="{E208DABA-EA47-418E-9BB0-4CBDBE393B2E}" type="parTrans" cxnId="{6B17D2FB-014E-4451-BCB4-D38756FE2D8A}">
      <dgm:prSet/>
      <dgm:spPr/>
      <dgm:t>
        <a:bodyPr/>
        <a:lstStyle/>
        <a:p>
          <a:endParaRPr lang="en-US">
            <a:solidFill>
              <a:schemeClr val="accent5"/>
            </a:solidFill>
          </a:endParaRPr>
        </a:p>
      </dgm:t>
    </dgm:pt>
    <dgm:pt modelId="{9A6A3507-B038-4861-B237-27392702A434}" type="sibTrans" cxnId="{6B17D2FB-014E-4451-BCB4-D38756FE2D8A}">
      <dgm:prSet/>
      <dgm:spPr/>
      <dgm:t>
        <a:bodyPr/>
        <a:lstStyle/>
        <a:p>
          <a:endParaRPr lang="en-US">
            <a:solidFill>
              <a:schemeClr val="accent5"/>
            </a:solidFill>
          </a:endParaRPr>
        </a:p>
      </dgm:t>
    </dgm:pt>
    <dgm:pt modelId="{3BF83C18-DE9F-4CF7-BD4C-0F8697708D09}" type="pres">
      <dgm:prSet presAssocID="{9DFA7DB2-4AED-40D4-9F04-74BA89D37852}" presName="linear" presStyleCnt="0">
        <dgm:presLayoutVars>
          <dgm:animLvl val="lvl"/>
          <dgm:resizeHandles val="exact"/>
        </dgm:presLayoutVars>
      </dgm:prSet>
      <dgm:spPr/>
      <dgm:t>
        <a:bodyPr/>
        <a:lstStyle/>
        <a:p>
          <a:endParaRPr lang="en-US"/>
        </a:p>
      </dgm:t>
    </dgm:pt>
    <dgm:pt modelId="{03E576B3-298E-4EA5-8364-B2101472F67C}" type="pres">
      <dgm:prSet presAssocID="{940E0F15-F932-434D-8047-D8D5153B80B2}" presName="parentText" presStyleLbl="node1" presStyleIdx="0" presStyleCnt="9" custLinFactNeighborY="-25940">
        <dgm:presLayoutVars>
          <dgm:chMax val="0"/>
          <dgm:bulletEnabled val="1"/>
        </dgm:presLayoutVars>
      </dgm:prSet>
      <dgm:spPr/>
      <dgm:t>
        <a:bodyPr/>
        <a:lstStyle/>
        <a:p>
          <a:endParaRPr lang="en-US"/>
        </a:p>
      </dgm:t>
    </dgm:pt>
    <dgm:pt modelId="{0A0D9739-E77E-4252-B9C3-8931305A984E}" type="pres">
      <dgm:prSet presAssocID="{B41B2F77-7F2E-4667-9F10-089AF9C21A5C}" presName="spacer" presStyleCnt="0"/>
      <dgm:spPr/>
    </dgm:pt>
    <dgm:pt modelId="{E61E976B-2746-4B2C-B7AF-1FC8F0242C27}" type="pres">
      <dgm:prSet presAssocID="{CE1B7B19-435C-4FEF-B354-84E2827273FB}" presName="parentText" presStyleLbl="node1" presStyleIdx="1" presStyleCnt="9" custLinFactNeighborY="-25940">
        <dgm:presLayoutVars>
          <dgm:chMax val="0"/>
          <dgm:bulletEnabled val="1"/>
        </dgm:presLayoutVars>
      </dgm:prSet>
      <dgm:spPr/>
      <dgm:t>
        <a:bodyPr/>
        <a:lstStyle/>
        <a:p>
          <a:endParaRPr lang="en-US"/>
        </a:p>
      </dgm:t>
    </dgm:pt>
    <dgm:pt modelId="{CE9F9492-FD1D-44CE-8D5A-B9EAE5466CCE}" type="pres">
      <dgm:prSet presAssocID="{72FDD608-AF8B-48FB-9192-50039812DC05}" presName="spacer" presStyleCnt="0"/>
      <dgm:spPr/>
    </dgm:pt>
    <dgm:pt modelId="{94A7E975-6F41-4017-88D4-B44E86328BD9}" type="pres">
      <dgm:prSet presAssocID="{879F0481-A025-4A5D-8A4A-744F9EE79565}" presName="parentText" presStyleLbl="node1" presStyleIdx="2" presStyleCnt="9" custLinFactNeighborY="-25940">
        <dgm:presLayoutVars>
          <dgm:chMax val="0"/>
          <dgm:bulletEnabled val="1"/>
        </dgm:presLayoutVars>
      </dgm:prSet>
      <dgm:spPr/>
      <dgm:t>
        <a:bodyPr/>
        <a:lstStyle/>
        <a:p>
          <a:endParaRPr lang="en-US"/>
        </a:p>
      </dgm:t>
    </dgm:pt>
    <dgm:pt modelId="{DFB92FDA-4ED7-40EE-916C-3D33DDA87C0A}" type="pres">
      <dgm:prSet presAssocID="{174C0FE2-F175-406E-B2AA-BEA763C97CDD}" presName="spacer" presStyleCnt="0"/>
      <dgm:spPr/>
    </dgm:pt>
    <dgm:pt modelId="{BE302EDE-8B46-46EC-907E-37E6B06CE06A}" type="pres">
      <dgm:prSet presAssocID="{62E5303B-858E-4C58-BB95-CBAA0E46C35A}" presName="parentText" presStyleLbl="node1" presStyleIdx="3" presStyleCnt="9" custLinFactY="94933" custLinFactNeighborY="100000">
        <dgm:presLayoutVars>
          <dgm:chMax val="0"/>
          <dgm:bulletEnabled val="1"/>
        </dgm:presLayoutVars>
      </dgm:prSet>
      <dgm:spPr/>
      <dgm:t>
        <a:bodyPr/>
        <a:lstStyle/>
        <a:p>
          <a:endParaRPr lang="en-US"/>
        </a:p>
      </dgm:t>
    </dgm:pt>
    <dgm:pt modelId="{1BFE5360-9914-40D6-9CEE-8785C8BF45A2}" type="pres">
      <dgm:prSet presAssocID="{9A6A3507-B038-4861-B237-27392702A434}" presName="spacer" presStyleCnt="0"/>
      <dgm:spPr/>
    </dgm:pt>
    <dgm:pt modelId="{3ECCC28B-F99C-4C84-A5F2-322CA5F316CC}" type="pres">
      <dgm:prSet presAssocID="{A9748FCF-3E69-4BDF-976B-757E2EAECCE3}" presName="parentText" presStyleLbl="node1" presStyleIdx="4" presStyleCnt="9" custLinFactY="-100000" custLinFactNeighborY="-137309">
        <dgm:presLayoutVars>
          <dgm:chMax val="0"/>
          <dgm:bulletEnabled val="1"/>
        </dgm:presLayoutVars>
      </dgm:prSet>
      <dgm:spPr/>
      <dgm:t>
        <a:bodyPr/>
        <a:lstStyle/>
        <a:p>
          <a:endParaRPr lang="en-US"/>
        </a:p>
      </dgm:t>
    </dgm:pt>
    <dgm:pt modelId="{0FFDC330-C6D6-431F-A7C3-B23E2574F4B4}" type="pres">
      <dgm:prSet presAssocID="{6DABE52F-8A39-4226-8249-884C2D79EC7B}" presName="spacer" presStyleCnt="0"/>
      <dgm:spPr/>
    </dgm:pt>
    <dgm:pt modelId="{3B42B2C8-C8DA-435F-9430-DD80586EB110}" type="pres">
      <dgm:prSet presAssocID="{A8004842-F49F-4402-AF9A-CDA50E4413AE}" presName="parentText" presStyleLbl="node1" presStyleIdx="5" presStyleCnt="9" custLinFactNeighborY="-25940">
        <dgm:presLayoutVars>
          <dgm:chMax val="0"/>
          <dgm:bulletEnabled val="1"/>
        </dgm:presLayoutVars>
      </dgm:prSet>
      <dgm:spPr/>
      <dgm:t>
        <a:bodyPr/>
        <a:lstStyle/>
        <a:p>
          <a:endParaRPr lang="en-US"/>
        </a:p>
      </dgm:t>
    </dgm:pt>
    <dgm:pt modelId="{28F7570D-C57D-4886-AD64-14477ED8619B}" type="pres">
      <dgm:prSet presAssocID="{7F1EB744-D63C-4EBD-8BF2-78913538C174}" presName="spacer" presStyleCnt="0"/>
      <dgm:spPr/>
    </dgm:pt>
    <dgm:pt modelId="{5E1F59FA-CCEF-4545-AFAF-91FF494CA16B}" type="pres">
      <dgm:prSet presAssocID="{2D004DF3-62ED-4EBA-8A10-EA9A7F2C9B66}" presName="parentText" presStyleLbl="node1" presStyleIdx="6" presStyleCnt="9">
        <dgm:presLayoutVars>
          <dgm:chMax val="0"/>
          <dgm:bulletEnabled val="1"/>
        </dgm:presLayoutVars>
      </dgm:prSet>
      <dgm:spPr/>
      <dgm:t>
        <a:bodyPr/>
        <a:lstStyle/>
        <a:p>
          <a:endParaRPr lang="en-US"/>
        </a:p>
      </dgm:t>
    </dgm:pt>
    <dgm:pt modelId="{85DE7980-B782-4F0D-8522-F002CA655727}" type="pres">
      <dgm:prSet presAssocID="{0CA904C6-B41E-472A-9EC5-E5004C61B1FF}" presName="spacer" presStyleCnt="0"/>
      <dgm:spPr/>
    </dgm:pt>
    <dgm:pt modelId="{F15D7674-3040-4609-A2D2-6E37C7988D8E}" type="pres">
      <dgm:prSet presAssocID="{3A8E7CEE-5EF5-4F57-8815-0E64960BA189}" presName="parentText" presStyleLbl="node1" presStyleIdx="7" presStyleCnt="9">
        <dgm:presLayoutVars>
          <dgm:chMax val="0"/>
          <dgm:bulletEnabled val="1"/>
        </dgm:presLayoutVars>
      </dgm:prSet>
      <dgm:spPr/>
      <dgm:t>
        <a:bodyPr/>
        <a:lstStyle/>
        <a:p>
          <a:endParaRPr lang="en-US"/>
        </a:p>
      </dgm:t>
    </dgm:pt>
    <dgm:pt modelId="{130363A3-911E-47A3-BC1A-C7322AF4596D}" type="pres">
      <dgm:prSet presAssocID="{E04BB8E2-F7F1-464B-AB53-0E0E8058455C}" presName="spacer" presStyleCnt="0"/>
      <dgm:spPr/>
    </dgm:pt>
    <dgm:pt modelId="{6EF39A2C-B3A5-4DF0-98BE-0A63D4CD21A5}" type="pres">
      <dgm:prSet presAssocID="{F56729AE-0F5D-4566-8358-7EDDDB98845C}" presName="parentText" presStyleLbl="node1" presStyleIdx="8" presStyleCnt="9" custLinFactNeighborY="7533">
        <dgm:presLayoutVars>
          <dgm:chMax val="0"/>
          <dgm:bulletEnabled val="1"/>
        </dgm:presLayoutVars>
      </dgm:prSet>
      <dgm:spPr/>
      <dgm:t>
        <a:bodyPr/>
        <a:lstStyle/>
        <a:p>
          <a:endParaRPr lang="en-US"/>
        </a:p>
      </dgm:t>
    </dgm:pt>
  </dgm:ptLst>
  <dgm:cxnLst>
    <dgm:cxn modelId="{2150DC2A-BF91-4429-9EA0-5C7F816D60BF}" srcId="{9DFA7DB2-4AED-40D4-9F04-74BA89D37852}" destId="{A8004842-F49F-4402-AF9A-CDA50E4413AE}" srcOrd="5" destOrd="0" parTransId="{3FCC6B51-EDC1-4C0F-87A6-BD5A93B1CA2A}" sibTransId="{7F1EB744-D63C-4EBD-8BF2-78913538C174}"/>
    <dgm:cxn modelId="{CFE109DE-2B03-4BD1-85B6-5F464D9D690C}" type="presOf" srcId="{940E0F15-F932-434D-8047-D8D5153B80B2}" destId="{03E576B3-298E-4EA5-8364-B2101472F67C}" srcOrd="0" destOrd="0" presId="urn:microsoft.com/office/officeart/2005/8/layout/vList2"/>
    <dgm:cxn modelId="{2A2EA1B8-0B20-4FB8-A75B-4ECCC2921095}" srcId="{9DFA7DB2-4AED-40D4-9F04-74BA89D37852}" destId="{940E0F15-F932-434D-8047-D8D5153B80B2}" srcOrd="0" destOrd="0" parTransId="{3C8294D9-5808-4133-807A-E3EB2105871B}" sibTransId="{B41B2F77-7F2E-4667-9F10-089AF9C21A5C}"/>
    <dgm:cxn modelId="{7C98A67E-BC1B-4295-BAE3-BD1F7ECC4B15}" type="presOf" srcId="{3A8E7CEE-5EF5-4F57-8815-0E64960BA189}" destId="{F15D7674-3040-4609-A2D2-6E37C7988D8E}" srcOrd="0" destOrd="0" presId="urn:microsoft.com/office/officeart/2005/8/layout/vList2"/>
    <dgm:cxn modelId="{6B17D2FB-014E-4451-BCB4-D38756FE2D8A}" srcId="{9DFA7DB2-4AED-40D4-9F04-74BA89D37852}" destId="{62E5303B-858E-4C58-BB95-CBAA0E46C35A}" srcOrd="3" destOrd="0" parTransId="{E208DABA-EA47-418E-9BB0-4CBDBE393B2E}" sibTransId="{9A6A3507-B038-4861-B237-27392702A434}"/>
    <dgm:cxn modelId="{5E4D8D5F-81A6-47F4-A34A-B2EB1CC2D3F7}" srcId="{9DFA7DB2-4AED-40D4-9F04-74BA89D37852}" destId="{A9748FCF-3E69-4BDF-976B-757E2EAECCE3}" srcOrd="4" destOrd="0" parTransId="{E42533C1-21A4-49DC-B8E2-A3621BCA54A9}" sibTransId="{6DABE52F-8A39-4226-8249-884C2D79EC7B}"/>
    <dgm:cxn modelId="{0169DD84-1F59-4160-BF9A-74303164E5DE}" srcId="{9DFA7DB2-4AED-40D4-9F04-74BA89D37852}" destId="{879F0481-A025-4A5D-8A4A-744F9EE79565}" srcOrd="2" destOrd="0" parTransId="{80A06102-E9CB-41E9-97DA-6F9F476EA4B3}" sibTransId="{174C0FE2-F175-406E-B2AA-BEA763C97CDD}"/>
    <dgm:cxn modelId="{105C0832-1D34-4CD9-BFD0-6EC6DB76A1D5}" srcId="{9DFA7DB2-4AED-40D4-9F04-74BA89D37852}" destId="{3A8E7CEE-5EF5-4F57-8815-0E64960BA189}" srcOrd="7" destOrd="0" parTransId="{2F498129-9E17-4DA7-A45E-A5107370264A}" sibTransId="{E04BB8E2-F7F1-464B-AB53-0E0E8058455C}"/>
    <dgm:cxn modelId="{F1E76A48-A3B9-477D-8760-6616BF9B66FE}" type="presOf" srcId="{879F0481-A025-4A5D-8A4A-744F9EE79565}" destId="{94A7E975-6F41-4017-88D4-B44E86328BD9}" srcOrd="0" destOrd="0" presId="urn:microsoft.com/office/officeart/2005/8/layout/vList2"/>
    <dgm:cxn modelId="{B908F6C2-FCCF-4B8B-924A-8A17FA02AEC1}" type="presOf" srcId="{A8004842-F49F-4402-AF9A-CDA50E4413AE}" destId="{3B42B2C8-C8DA-435F-9430-DD80586EB110}" srcOrd="0" destOrd="0" presId="urn:microsoft.com/office/officeart/2005/8/layout/vList2"/>
    <dgm:cxn modelId="{BBB65E9D-A7A8-4A6B-94AA-E32ADCBD9A6F}" type="presOf" srcId="{F56729AE-0F5D-4566-8358-7EDDDB98845C}" destId="{6EF39A2C-B3A5-4DF0-98BE-0A63D4CD21A5}" srcOrd="0" destOrd="0" presId="urn:microsoft.com/office/officeart/2005/8/layout/vList2"/>
    <dgm:cxn modelId="{143979F1-DA54-46BC-97A1-9257467BD2C9}" type="presOf" srcId="{A9748FCF-3E69-4BDF-976B-757E2EAECCE3}" destId="{3ECCC28B-F99C-4C84-A5F2-322CA5F316CC}" srcOrd="0" destOrd="0" presId="urn:microsoft.com/office/officeart/2005/8/layout/vList2"/>
    <dgm:cxn modelId="{DA2BC86D-82AC-45CF-ADC1-EB2712BC1AE1}" type="presOf" srcId="{CE1B7B19-435C-4FEF-B354-84E2827273FB}" destId="{E61E976B-2746-4B2C-B7AF-1FC8F0242C27}" srcOrd="0" destOrd="0" presId="urn:microsoft.com/office/officeart/2005/8/layout/vList2"/>
    <dgm:cxn modelId="{A7E7B64B-48D5-4667-8E8A-F8474413BC92}" type="presOf" srcId="{2D004DF3-62ED-4EBA-8A10-EA9A7F2C9B66}" destId="{5E1F59FA-CCEF-4545-AFAF-91FF494CA16B}" srcOrd="0" destOrd="0" presId="urn:microsoft.com/office/officeart/2005/8/layout/vList2"/>
    <dgm:cxn modelId="{37DF3EB0-260C-4D44-9BDA-F068B62B4ED6}" type="presOf" srcId="{9DFA7DB2-4AED-40D4-9F04-74BA89D37852}" destId="{3BF83C18-DE9F-4CF7-BD4C-0F8697708D09}" srcOrd="0" destOrd="0" presId="urn:microsoft.com/office/officeart/2005/8/layout/vList2"/>
    <dgm:cxn modelId="{E14832E1-E1CB-4B7C-A015-A9427833B61F}" srcId="{9DFA7DB2-4AED-40D4-9F04-74BA89D37852}" destId="{2D004DF3-62ED-4EBA-8A10-EA9A7F2C9B66}" srcOrd="6" destOrd="0" parTransId="{3244DFF1-909A-4665-9F48-957D308A2DC8}" sibTransId="{0CA904C6-B41E-472A-9EC5-E5004C61B1FF}"/>
    <dgm:cxn modelId="{02A7FFF1-1B94-407F-851F-31A1A71184EC}" type="presOf" srcId="{62E5303B-858E-4C58-BB95-CBAA0E46C35A}" destId="{BE302EDE-8B46-46EC-907E-37E6B06CE06A}" srcOrd="0" destOrd="0" presId="urn:microsoft.com/office/officeart/2005/8/layout/vList2"/>
    <dgm:cxn modelId="{763F27D2-2FFF-49AF-8ACD-5EC3072917EC}" srcId="{9DFA7DB2-4AED-40D4-9F04-74BA89D37852}" destId="{F56729AE-0F5D-4566-8358-7EDDDB98845C}" srcOrd="8" destOrd="0" parTransId="{395FAD32-F6F8-49B0-A818-86ACDB3EA515}" sibTransId="{7BFF74FF-2BB6-4884-B95C-37A44FA048C7}"/>
    <dgm:cxn modelId="{3E4CF320-566F-4DF2-8E9B-F6B19D424221}" srcId="{9DFA7DB2-4AED-40D4-9F04-74BA89D37852}" destId="{CE1B7B19-435C-4FEF-B354-84E2827273FB}" srcOrd="1" destOrd="0" parTransId="{9068D7D8-C56B-415E-9788-B11DBF603546}" sibTransId="{72FDD608-AF8B-48FB-9192-50039812DC05}"/>
    <dgm:cxn modelId="{47629D53-4300-4EE7-A2D3-7B8C0F4070DA}" type="presParOf" srcId="{3BF83C18-DE9F-4CF7-BD4C-0F8697708D09}" destId="{03E576B3-298E-4EA5-8364-B2101472F67C}" srcOrd="0" destOrd="0" presId="urn:microsoft.com/office/officeart/2005/8/layout/vList2"/>
    <dgm:cxn modelId="{4E3A4EC9-8034-4F0B-A27C-A7E60C721838}" type="presParOf" srcId="{3BF83C18-DE9F-4CF7-BD4C-0F8697708D09}" destId="{0A0D9739-E77E-4252-B9C3-8931305A984E}" srcOrd="1" destOrd="0" presId="urn:microsoft.com/office/officeart/2005/8/layout/vList2"/>
    <dgm:cxn modelId="{2F38A403-CEE6-4148-A217-3A4A21C17030}" type="presParOf" srcId="{3BF83C18-DE9F-4CF7-BD4C-0F8697708D09}" destId="{E61E976B-2746-4B2C-B7AF-1FC8F0242C27}" srcOrd="2" destOrd="0" presId="urn:microsoft.com/office/officeart/2005/8/layout/vList2"/>
    <dgm:cxn modelId="{BD48EE91-F78C-4FD3-A009-995217508E84}" type="presParOf" srcId="{3BF83C18-DE9F-4CF7-BD4C-0F8697708D09}" destId="{CE9F9492-FD1D-44CE-8D5A-B9EAE5466CCE}" srcOrd="3" destOrd="0" presId="urn:microsoft.com/office/officeart/2005/8/layout/vList2"/>
    <dgm:cxn modelId="{37549BCE-3B22-4F50-88E1-164A1CFFDCBD}" type="presParOf" srcId="{3BF83C18-DE9F-4CF7-BD4C-0F8697708D09}" destId="{94A7E975-6F41-4017-88D4-B44E86328BD9}" srcOrd="4" destOrd="0" presId="urn:microsoft.com/office/officeart/2005/8/layout/vList2"/>
    <dgm:cxn modelId="{0CF7A800-3B09-40A7-9DF9-EA00F98F3A4A}" type="presParOf" srcId="{3BF83C18-DE9F-4CF7-BD4C-0F8697708D09}" destId="{DFB92FDA-4ED7-40EE-916C-3D33DDA87C0A}" srcOrd="5" destOrd="0" presId="urn:microsoft.com/office/officeart/2005/8/layout/vList2"/>
    <dgm:cxn modelId="{9789089E-D975-44E9-BB0A-12A1D48E48A1}" type="presParOf" srcId="{3BF83C18-DE9F-4CF7-BD4C-0F8697708D09}" destId="{BE302EDE-8B46-46EC-907E-37E6B06CE06A}" srcOrd="6" destOrd="0" presId="urn:microsoft.com/office/officeart/2005/8/layout/vList2"/>
    <dgm:cxn modelId="{8F6DEAFD-0E36-4432-9366-C95A252E4768}" type="presParOf" srcId="{3BF83C18-DE9F-4CF7-BD4C-0F8697708D09}" destId="{1BFE5360-9914-40D6-9CEE-8785C8BF45A2}" srcOrd="7" destOrd="0" presId="urn:microsoft.com/office/officeart/2005/8/layout/vList2"/>
    <dgm:cxn modelId="{3E2364EC-80E8-4366-8D00-C0E49F043547}" type="presParOf" srcId="{3BF83C18-DE9F-4CF7-BD4C-0F8697708D09}" destId="{3ECCC28B-F99C-4C84-A5F2-322CA5F316CC}" srcOrd="8" destOrd="0" presId="urn:microsoft.com/office/officeart/2005/8/layout/vList2"/>
    <dgm:cxn modelId="{AEB70DED-3907-4356-B7A4-5C4FA8FDF50C}" type="presParOf" srcId="{3BF83C18-DE9F-4CF7-BD4C-0F8697708D09}" destId="{0FFDC330-C6D6-431F-A7C3-B23E2574F4B4}" srcOrd="9" destOrd="0" presId="urn:microsoft.com/office/officeart/2005/8/layout/vList2"/>
    <dgm:cxn modelId="{73128F78-C44E-41DB-B9CF-21F9E0AC931C}" type="presParOf" srcId="{3BF83C18-DE9F-4CF7-BD4C-0F8697708D09}" destId="{3B42B2C8-C8DA-435F-9430-DD80586EB110}" srcOrd="10" destOrd="0" presId="urn:microsoft.com/office/officeart/2005/8/layout/vList2"/>
    <dgm:cxn modelId="{2B075523-C84E-4964-B96C-A97AC3BCE55C}" type="presParOf" srcId="{3BF83C18-DE9F-4CF7-BD4C-0F8697708D09}" destId="{28F7570D-C57D-4886-AD64-14477ED8619B}" srcOrd="11" destOrd="0" presId="urn:microsoft.com/office/officeart/2005/8/layout/vList2"/>
    <dgm:cxn modelId="{D03C95B5-F2DB-4DCD-AD85-E98480F3658D}" type="presParOf" srcId="{3BF83C18-DE9F-4CF7-BD4C-0F8697708D09}" destId="{5E1F59FA-CCEF-4545-AFAF-91FF494CA16B}" srcOrd="12" destOrd="0" presId="urn:microsoft.com/office/officeart/2005/8/layout/vList2"/>
    <dgm:cxn modelId="{4E3BC36B-2E07-435C-9C11-6064FB5D8580}" type="presParOf" srcId="{3BF83C18-DE9F-4CF7-BD4C-0F8697708D09}" destId="{85DE7980-B782-4F0D-8522-F002CA655727}" srcOrd="13" destOrd="0" presId="urn:microsoft.com/office/officeart/2005/8/layout/vList2"/>
    <dgm:cxn modelId="{B63CE60A-5A94-43D2-BEAB-AE77007B792F}" type="presParOf" srcId="{3BF83C18-DE9F-4CF7-BD4C-0F8697708D09}" destId="{F15D7674-3040-4609-A2D2-6E37C7988D8E}" srcOrd="14" destOrd="0" presId="urn:microsoft.com/office/officeart/2005/8/layout/vList2"/>
    <dgm:cxn modelId="{777C2C06-6FA7-443D-AF5C-E85B50C968A2}" type="presParOf" srcId="{3BF83C18-DE9F-4CF7-BD4C-0F8697708D09}" destId="{130363A3-911E-47A3-BC1A-C7322AF4596D}" srcOrd="15" destOrd="0" presId="urn:microsoft.com/office/officeart/2005/8/layout/vList2"/>
    <dgm:cxn modelId="{9E11CE10-5B6F-4471-886D-09170F28F569}" type="presParOf" srcId="{3BF83C18-DE9F-4CF7-BD4C-0F8697708D09}" destId="{6EF39A2C-B3A5-4DF0-98BE-0A63D4CD21A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76B3-298E-4EA5-8364-B2101472F67C}">
      <dsp:nvSpPr>
        <dsp:cNvPr id="0" name=""/>
        <dsp:cNvSpPr/>
      </dsp:nvSpPr>
      <dsp:spPr>
        <a:xfrm>
          <a:off x="0" y="67188"/>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dirty="0"/>
            <a:t>ABOUT BCCAT</a:t>
          </a:r>
          <a:endParaRPr lang="en-US" sz="1700" kern="1200" dirty="0"/>
        </a:p>
      </dsp:txBody>
      <dsp:txXfrm>
        <a:off x="19904" y="87092"/>
        <a:ext cx="7580192" cy="367937"/>
      </dsp:txXfrm>
    </dsp:sp>
    <dsp:sp modelId="{E61E976B-2746-4B2C-B7AF-1FC8F0242C27}">
      <dsp:nvSpPr>
        <dsp:cNvPr id="0" name=""/>
        <dsp:cNvSpPr/>
      </dsp:nvSpPr>
      <dsp:spPr>
        <a:xfrm>
          <a:off x="0" y="523893"/>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CORE VALUES</a:t>
          </a:r>
          <a:endParaRPr lang="en-US" sz="1700" kern="1200" dirty="0"/>
        </a:p>
      </dsp:txBody>
      <dsp:txXfrm>
        <a:off x="19904" y="543797"/>
        <a:ext cx="7580192" cy="367937"/>
      </dsp:txXfrm>
    </dsp:sp>
    <dsp:sp modelId="{94A7E975-6F41-4017-88D4-B44E86328BD9}">
      <dsp:nvSpPr>
        <dsp:cNvPr id="0" name=""/>
        <dsp:cNvSpPr/>
      </dsp:nvSpPr>
      <dsp:spPr>
        <a:xfrm>
          <a:off x="0" y="980598"/>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BC TRANSFER SYSTEM FACTS</a:t>
          </a:r>
          <a:endParaRPr lang="en-US" sz="1700" kern="1200" dirty="0"/>
        </a:p>
      </dsp:txBody>
      <dsp:txXfrm>
        <a:off x="19904" y="1000502"/>
        <a:ext cx="7580192" cy="367937"/>
      </dsp:txXfrm>
    </dsp:sp>
    <dsp:sp modelId="{BE302EDE-8B46-46EC-907E-37E6B06CE06A}">
      <dsp:nvSpPr>
        <dsp:cNvPr id="0" name=""/>
        <dsp:cNvSpPr/>
      </dsp:nvSpPr>
      <dsp:spPr>
        <a:xfrm>
          <a:off x="0" y="1886048"/>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TRANSFER CREDIT EVALUATION SYSTEM (TCES)</a:t>
          </a:r>
          <a:endParaRPr lang="en-US" sz="1700" kern="1200" dirty="0"/>
        </a:p>
      </dsp:txBody>
      <dsp:txXfrm>
        <a:off x="19904" y="1905952"/>
        <a:ext cx="7580192" cy="367937"/>
      </dsp:txXfrm>
    </dsp:sp>
    <dsp:sp modelId="{3ECCC28B-F99C-4C84-A5F2-322CA5F316CC}">
      <dsp:nvSpPr>
        <dsp:cNvPr id="0" name=""/>
        <dsp:cNvSpPr/>
      </dsp:nvSpPr>
      <dsp:spPr>
        <a:xfrm>
          <a:off x="0" y="1431737"/>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RESEARCH</a:t>
          </a:r>
          <a:endParaRPr lang="en-US" sz="1700" kern="1200" dirty="0"/>
        </a:p>
      </dsp:txBody>
      <dsp:txXfrm>
        <a:off x="19904" y="1451641"/>
        <a:ext cx="7580192" cy="367937"/>
      </dsp:txXfrm>
    </dsp:sp>
    <dsp:sp modelId="{3B42B2C8-C8DA-435F-9430-DD80586EB110}">
      <dsp:nvSpPr>
        <dsp:cNvPr id="0" name=""/>
        <dsp:cNvSpPr/>
      </dsp:nvSpPr>
      <dsp:spPr>
        <a:xfrm>
          <a:off x="0" y="2350713"/>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BC TRANSFER GUIDE</a:t>
          </a:r>
          <a:endParaRPr lang="en-US" sz="1700" kern="1200" dirty="0"/>
        </a:p>
      </dsp:txBody>
      <dsp:txXfrm>
        <a:off x="19904" y="2370617"/>
        <a:ext cx="7580192" cy="367937"/>
      </dsp:txXfrm>
    </dsp:sp>
    <dsp:sp modelId="{5E1F59FA-CCEF-4545-AFAF-91FF494CA16B}">
      <dsp:nvSpPr>
        <dsp:cNvPr id="0" name=""/>
        <dsp:cNvSpPr/>
      </dsp:nvSpPr>
      <dsp:spPr>
        <a:xfrm>
          <a:off x="0" y="2820119"/>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EDUCATION PLANNER BC</a:t>
          </a:r>
          <a:endParaRPr lang="en-US" sz="1700" kern="1200" dirty="0"/>
        </a:p>
      </dsp:txBody>
      <dsp:txXfrm>
        <a:off x="19904" y="2840023"/>
        <a:ext cx="7580192" cy="367937"/>
      </dsp:txXfrm>
    </dsp:sp>
    <dsp:sp modelId="{F15D7674-3040-4609-A2D2-6E37C7988D8E}">
      <dsp:nvSpPr>
        <dsp:cNvPr id="0" name=""/>
        <dsp:cNvSpPr/>
      </dsp:nvSpPr>
      <dsp:spPr>
        <a:xfrm>
          <a:off x="0" y="3276824"/>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ARTICULATION COMMITTEES</a:t>
          </a:r>
          <a:endParaRPr lang="en-US" sz="1700" kern="1200" dirty="0"/>
        </a:p>
      </dsp:txBody>
      <dsp:txXfrm>
        <a:off x="19904" y="3296728"/>
        <a:ext cx="7580192" cy="367937"/>
      </dsp:txXfrm>
    </dsp:sp>
    <dsp:sp modelId="{6EF39A2C-B3A5-4DF0-98BE-0A63D4CD21A5}">
      <dsp:nvSpPr>
        <dsp:cNvPr id="0" name=""/>
        <dsp:cNvSpPr/>
      </dsp:nvSpPr>
      <dsp:spPr>
        <a:xfrm>
          <a:off x="0" y="3737217"/>
          <a:ext cx="7620000" cy="407745"/>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kern="1200" baseline="0"/>
            <a:t>FUTURE DIRECTIONS</a:t>
          </a:r>
          <a:endParaRPr lang="en-US" sz="1700" kern="1200" dirty="0"/>
        </a:p>
      </dsp:txBody>
      <dsp:txXfrm>
        <a:off x="19904" y="3757121"/>
        <a:ext cx="75801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F3C2E5-9A92-7D49-8A7E-6A5C472F264B}"/>
              </a:ext>
            </a:extLst>
          </p:cNvPr>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F6B7F8-34EA-FF46-9401-513285FC5243}"/>
              </a:ext>
            </a:extLst>
          </p:cNvPr>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969E6DA1-AD21-0D4E-8DBF-59A4E4B14391}" type="datetimeFigureOut">
              <a:rPr lang="en-US" smtClean="0"/>
              <a:t>1/30/2020</a:t>
            </a:fld>
            <a:endParaRPr lang="en-US"/>
          </a:p>
        </p:txBody>
      </p:sp>
      <p:sp>
        <p:nvSpPr>
          <p:cNvPr id="4" name="Footer Placeholder 3">
            <a:extLst>
              <a:ext uri="{FF2B5EF4-FFF2-40B4-BE49-F238E27FC236}">
                <a16:creationId xmlns:a16="http://schemas.microsoft.com/office/drawing/2014/main" id="{2781EF66-1F3D-2C41-B22D-0D8C25975CCA}"/>
              </a:ext>
            </a:extLst>
          </p:cNvPr>
          <p:cNvSpPr>
            <a:spLocks noGrp="1"/>
          </p:cNvSpPr>
          <p:nvPr>
            <p:ph type="ftr" sz="quarter" idx="2"/>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68151-7E8A-4E47-90F9-3B719A2EEA01}"/>
              </a:ext>
            </a:extLst>
          </p:cNvPr>
          <p:cNvSpPr>
            <a:spLocks noGrp="1"/>
          </p:cNvSpPr>
          <p:nvPr>
            <p:ph type="sldNum" sz="quarter" idx="3"/>
          </p:nvPr>
        </p:nvSpPr>
        <p:spPr>
          <a:xfrm>
            <a:off x="3970338" y="8761413"/>
            <a:ext cx="3038475" cy="461962"/>
          </a:xfrm>
          <a:prstGeom prst="rect">
            <a:avLst/>
          </a:prstGeom>
        </p:spPr>
        <p:txBody>
          <a:bodyPr vert="horz" lIns="91440" tIns="45720" rIns="91440" bIns="45720" rtlCol="0" anchor="b"/>
          <a:lstStyle>
            <a:lvl1pPr algn="r">
              <a:defRPr sz="1200"/>
            </a:lvl1pPr>
          </a:lstStyle>
          <a:p>
            <a:fld id="{51D45602-2BAF-EB4A-BF69-F5428CC415EE}" type="slidenum">
              <a:rPr lang="en-US" smtClean="0"/>
              <a:t>‹#›</a:t>
            </a:fld>
            <a:endParaRPr lang="en-US"/>
          </a:p>
        </p:txBody>
      </p:sp>
    </p:spTree>
    <p:extLst>
      <p:ext uri="{BB962C8B-B14F-4D97-AF65-F5344CB8AC3E}">
        <p14:creationId xmlns:p14="http://schemas.microsoft.com/office/powerpoint/2010/main" val="3915421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946CDEE7-DD42-4357-87A7-C8E9FA60B679}" type="datetimeFigureOut">
              <a:rPr lang="en-CA" smtClean="0"/>
              <a:t>2020-01-30</a:t>
            </a:fld>
            <a:endParaRPr lang="en-CA"/>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7C61CD2C-18ED-4202-BB5F-ADEC5FC03638}" type="slidenum">
              <a:rPr lang="en-CA" smtClean="0"/>
              <a:t>‹#›</a:t>
            </a:fld>
            <a:endParaRPr lang="en-CA"/>
          </a:p>
        </p:txBody>
      </p:sp>
    </p:spTree>
    <p:extLst>
      <p:ext uri="{BB962C8B-B14F-4D97-AF65-F5344CB8AC3E}">
        <p14:creationId xmlns:p14="http://schemas.microsoft.com/office/powerpoint/2010/main" val="88138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les.eric.ed.gov/fulltext/ED525254.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a:t>
            </a:r>
            <a:r>
              <a:rPr lang="en-US" baseline="0" dirty="0"/>
              <a:t> BC institutional a</a:t>
            </a:r>
            <a:r>
              <a:rPr lang="en-US" dirty="0"/>
              <a:t>utonomy</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dirty="0">
                <a:latin typeface="Calibri" panose="020F0502020204030204" pitchFamily="34" charset="0"/>
              </a:rPr>
              <a:t>CA: # of AD programs at CCC</a:t>
            </a:r>
          </a:p>
          <a:p>
            <a:r>
              <a:rPr lang="en-US" sz="1200" dirty="0">
                <a:latin typeface="Calibri" panose="020F0502020204030204" pitchFamily="34" charset="0"/>
              </a:rPr>
              <a:t>BC: # of baccalaureate programs at Colleges and Institutes</a:t>
            </a:r>
          </a:p>
          <a:p>
            <a:r>
              <a:rPr lang="en-US" sz="1200" dirty="0">
                <a:latin typeface="Calibri" panose="020F0502020204030204" pitchFamily="34" charset="0"/>
              </a:rPr>
              <a:t>BC: # of certificates and diplomas at TIUs.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 UC</a:t>
            </a:r>
            <a:r>
              <a:rPr lang="en-US" baseline="0" dirty="0"/>
              <a:t> – Accountability Report 2016; CSU – Performance Measure Report 2016; </a:t>
            </a:r>
          </a:p>
          <a:p>
            <a:r>
              <a:rPr lang="en-US" dirty="0"/>
              <a:t>Degree granting CCC:</a:t>
            </a:r>
            <a:r>
              <a:rPr lang="en-US" baseline="0" dirty="0"/>
              <a:t> </a:t>
            </a:r>
            <a:r>
              <a:rPr lang="en-US" dirty="0"/>
              <a:t>http://californiacommunitycolleges.cccco.edu/Portals/0/DocDownloads/PressReleases/JAN2015/PR_4yrDegree-January-20-2015_final.pdf</a:t>
            </a:r>
          </a:p>
          <a:p>
            <a:r>
              <a:rPr lang="en-US" dirty="0"/>
              <a:t>CCC: 15 bachelors programs approved in 2015</a:t>
            </a:r>
          </a:p>
          <a:p>
            <a:endParaRPr lang="en-US" dirty="0"/>
          </a:p>
          <a:p>
            <a:r>
              <a:rPr lang="en-US" dirty="0"/>
              <a:t>BC: RIUs – Transfer Student</a:t>
            </a:r>
            <a:r>
              <a:rPr lang="en-US" baseline="0" dirty="0"/>
              <a:t> Profile Report 2015; TIUs – STP; Colleges – STP; </a:t>
            </a:r>
          </a:p>
          <a:p>
            <a:r>
              <a:rPr lang="en-US" baseline="0" dirty="0"/>
              <a:t>Colleges and Institutes offer 88 baccalaureate programs </a:t>
            </a:r>
          </a:p>
          <a:p>
            <a:endParaRPr lang="en-US" baseline="0" dirty="0"/>
          </a:p>
        </p:txBody>
      </p:sp>
      <p:sp>
        <p:nvSpPr>
          <p:cNvPr id="4" name="Slide Number Placeholder 3"/>
          <p:cNvSpPr>
            <a:spLocks noGrp="1"/>
          </p:cNvSpPr>
          <p:nvPr>
            <p:ph type="sldNum" sz="quarter" idx="10"/>
          </p:nvPr>
        </p:nvSpPr>
        <p:spPr/>
        <p:txBody>
          <a:bodyPr/>
          <a:lstStyle/>
          <a:p>
            <a:fld id="{3F275636-59FC-4830-A2C7-F58F04B123C0}" type="slidenum">
              <a:rPr lang="en-US" smtClean="0"/>
              <a:t>6</a:t>
            </a:fld>
            <a:endParaRPr lang="en-US"/>
          </a:p>
        </p:txBody>
      </p:sp>
    </p:spTree>
    <p:extLst>
      <p:ext uri="{BB962C8B-B14F-4D97-AF65-F5344CB8AC3E}">
        <p14:creationId xmlns:p14="http://schemas.microsoft.com/office/powerpoint/2010/main" val="241905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Haven’t returned</a:t>
            </a:r>
            <a:r>
              <a:rPr lang="en-CA" dirty="0"/>
              <a:t> </a:t>
            </a:r>
            <a:r>
              <a:rPr lang="en-CA" sz="1200" b="0" i="0" u="none" strike="noStrike" kern="1200" dirty="0">
                <a:solidFill>
                  <a:schemeClr val="tx1"/>
                </a:solidFill>
                <a:effectLst/>
                <a:latin typeface="+mn-lt"/>
                <a:ea typeface="+mn-ea"/>
                <a:cs typeface="+mn-cs"/>
              </a:rPr>
              <a:t>1471</a:t>
            </a:r>
            <a:r>
              <a:rPr lang="en-CA" dirty="0"/>
              <a:t> </a:t>
            </a:r>
          </a:p>
          <a:p>
            <a:r>
              <a:rPr lang="en-CA" sz="1200" b="0" i="0" u="none" strike="noStrike" kern="1200" dirty="0">
                <a:solidFill>
                  <a:schemeClr val="tx1"/>
                </a:solidFill>
                <a:effectLst/>
                <a:latin typeface="+mn-lt"/>
                <a:ea typeface="+mn-ea"/>
                <a:cs typeface="+mn-cs"/>
              </a:rPr>
              <a:t>To </a:t>
            </a:r>
            <a:r>
              <a:rPr lang="en-CA" sz="1200" b="0" i="0" u="none" strike="noStrike" kern="1200" dirty="0" err="1">
                <a:solidFill>
                  <a:schemeClr val="tx1"/>
                </a:solidFill>
                <a:effectLst/>
                <a:latin typeface="+mn-lt"/>
                <a:ea typeface="+mn-ea"/>
                <a:cs typeface="+mn-cs"/>
              </a:rPr>
              <a:t>Camosun</a:t>
            </a:r>
            <a:r>
              <a:rPr lang="en-CA" sz="1200" b="0" i="0" u="none" strike="noStrike" kern="1200" dirty="0">
                <a:solidFill>
                  <a:schemeClr val="tx1"/>
                </a:solidFill>
                <a:effectLst/>
                <a:latin typeface="+mn-lt"/>
                <a:ea typeface="+mn-ea"/>
                <a:cs typeface="+mn-cs"/>
              </a:rPr>
              <a:t> 1309</a:t>
            </a:r>
            <a:r>
              <a:rPr lang="en-CA" dirty="0"/>
              <a:t> </a:t>
            </a:r>
          </a:p>
          <a:p>
            <a:r>
              <a:rPr lang="en-CA" sz="1200" b="0" i="0" u="none" strike="noStrike" kern="1200" dirty="0">
                <a:solidFill>
                  <a:schemeClr val="tx1"/>
                </a:solidFill>
                <a:effectLst/>
                <a:latin typeface="+mn-lt"/>
                <a:ea typeface="+mn-ea"/>
                <a:cs typeface="+mn-cs"/>
              </a:rPr>
              <a:t>To other PSIs</a:t>
            </a:r>
            <a:r>
              <a:rPr lang="en-CA" dirty="0"/>
              <a:t> </a:t>
            </a:r>
            <a:r>
              <a:rPr lang="en-CA" sz="1200" b="0" i="0" u="none" strike="noStrike" kern="1200" dirty="0">
                <a:solidFill>
                  <a:schemeClr val="tx1"/>
                </a:solidFill>
                <a:effectLst/>
                <a:latin typeface="+mn-lt"/>
                <a:ea typeface="+mn-ea"/>
                <a:cs typeface="+mn-cs"/>
              </a:rPr>
              <a:t>803</a:t>
            </a:r>
            <a:r>
              <a:rPr lang="en-CA" dirty="0"/>
              <a:t> </a:t>
            </a:r>
          </a:p>
        </p:txBody>
      </p:sp>
      <p:sp>
        <p:nvSpPr>
          <p:cNvPr id="4" name="Slide Number Placeholder 3"/>
          <p:cNvSpPr>
            <a:spLocks noGrp="1"/>
          </p:cNvSpPr>
          <p:nvPr>
            <p:ph type="sldNum" sz="quarter" idx="10"/>
          </p:nvPr>
        </p:nvSpPr>
        <p:spPr/>
        <p:txBody>
          <a:bodyPr/>
          <a:lstStyle/>
          <a:p>
            <a:fld id="{7C61CD2C-18ED-4202-BB5F-ADEC5FC03638}" type="slidenum">
              <a:rPr lang="en-CA" smtClean="0"/>
              <a:t>16</a:t>
            </a:fld>
            <a:endParaRPr lang="en-CA"/>
          </a:p>
        </p:txBody>
      </p:sp>
    </p:spTree>
    <p:extLst>
      <p:ext uri="{BB962C8B-B14F-4D97-AF65-F5344CB8AC3E}">
        <p14:creationId xmlns:p14="http://schemas.microsoft.com/office/powerpoint/2010/main" val="151635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shows the geographic distribution of school districts offering AP courses. At the time of writing, a list of specific course offerings was not available provincially, but the College Board website listed schools that offered at least one AP course in BC. This information was mapped to school districts and administrative areas publicly available from BC Stats (1996, 2011). The maps show concentrations of schools offering AP located primarily, but not exclusively, in urban regions in BC.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note of caution in using map based analysis: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coding may overemphasize school districts with multiple schools offering AP (such as a school district with 5 schools offering one AP course each versus a school district with one school offering 5 courses), and the geographic representation may overemphasize geographically large school districts regardless of enrolment.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C61CD2C-18ED-4202-BB5F-ADEC5FC03638}" type="slidenum">
              <a:rPr lang="en-CA" smtClean="0"/>
              <a:t>19</a:t>
            </a:fld>
            <a:endParaRPr lang="en-CA"/>
          </a:p>
        </p:txBody>
      </p:sp>
    </p:spTree>
    <p:extLst>
      <p:ext uri="{BB962C8B-B14F-4D97-AF65-F5344CB8AC3E}">
        <p14:creationId xmlns:p14="http://schemas.microsoft.com/office/powerpoint/2010/main" val="5021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C61CD2C-18ED-4202-BB5F-ADEC5FC03638}" type="slidenum">
              <a:rPr lang="en-CA" smtClean="0"/>
              <a:t>22</a:t>
            </a:fld>
            <a:endParaRPr lang="en-CA"/>
          </a:p>
        </p:txBody>
      </p:sp>
    </p:spTree>
    <p:extLst>
      <p:ext uri="{BB962C8B-B14F-4D97-AF65-F5344CB8AC3E}">
        <p14:creationId xmlns:p14="http://schemas.microsoft.com/office/powerpoint/2010/main" val="360745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Non-Grads</a:t>
            </a:r>
            <a:r>
              <a:rPr lang="en-CA" baseline="0" dirty="0"/>
              <a:t> - </a:t>
            </a:r>
            <a:r>
              <a:rPr lang="en-CA" dirty="0"/>
              <a:t>Male 49%; Female 51%</a:t>
            </a:r>
          </a:p>
          <a:p>
            <a:endParaRPr lang="en-CA" dirty="0"/>
          </a:p>
        </p:txBody>
      </p:sp>
      <p:sp>
        <p:nvSpPr>
          <p:cNvPr id="4" name="Slide Number Placeholder 3"/>
          <p:cNvSpPr>
            <a:spLocks noGrp="1"/>
          </p:cNvSpPr>
          <p:nvPr>
            <p:ph type="sldNum" sz="quarter" idx="10"/>
          </p:nvPr>
        </p:nvSpPr>
        <p:spPr/>
        <p:txBody>
          <a:bodyPr/>
          <a:lstStyle/>
          <a:p>
            <a:fld id="{7C61CD2C-18ED-4202-BB5F-ADEC5FC03638}" type="slidenum">
              <a:rPr lang="en-CA" smtClean="0"/>
              <a:t>24</a:t>
            </a:fld>
            <a:endParaRPr lang="en-CA"/>
          </a:p>
        </p:txBody>
      </p:sp>
    </p:spTree>
    <p:extLst>
      <p:ext uri="{BB962C8B-B14F-4D97-AF65-F5344CB8AC3E}">
        <p14:creationId xmlns:p14="http://schemas.microsoft.com/office/powerpoint/2010/main" val="410543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Canadian Council on Learning (CCL) (2009).</a:t>
            </a:r>
            <a:r>
              <a:rPr lang="en-US" sz="1200" i="1" kern="1200" dirty="0">
                <a:solidFill>
                  <a:schemeClr val="tx1"/>
                </a:solidFill>
                <a:effectLst/>
                <a:latin typeface="+mn-lt"/>
                <a:ea typeface="+mn-ea"/>
                <a:cs typeface="+mn-cs"/>
              </a:rPr>
              <a:t> Post-secondary Education in Canada: Meeting our needs? </a:t>
            </a:r>
            <a:r>
              <a:rPr lang="en-US" sz="1200" kern="1200" dirty="0">
                <a:solidFill>
                  <a:schemeClr val="tx1"/>
                </a:solidFill>
                <a:effectLst/>
                <a:latin typeface="+mn-lt"/>
                <a:ea typeface="+mn-ea"/>
                <a:cs typeface="+mn-cs"/>
              </a:rPr>
              <a:t>Retrieved from </a:t>
            </a:r>
            <a:r>
              <a:rPr lang="en-US" sz="1200" u="sng" kern="1200" dirty="0">
                <a:solidFill>
                  <a:schemeClr val="tx1"/>
                </a:solidFill>
                <a:effectLst/>
                <a:latin typeface="+mn-lt"/>
                <a:ea typeface="+mn-ea"/>
                <a:cs typeface="+mn-cs"/>
                <a:hlinkClick r:id="rId3"/>
              </a:rPr>
              <a:t>https://files.eric.ed.gov/fulltext/ED525254.pdf</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61CD2C-18ED-4202-BB5F-ADEC5FC03638}" type="slidenum">
              <a:rPr lang="en-CA" smtClean="0"/>
              <a:t>27</a:t>
            </a:fld>
            <a:endParaRPr lang="en-CA"/>
          </a:p>
        </p:txBody>
      </p:sp>
    </p:spTree>
    <p:extLst>
      <p:ext uri="{BB962C8B-B14F-4D97-AF65-F5344CB8AC3E}">
        <p14:creationId xmlns:p14="http://schemas.microsoft.com/office/powerpoint/2010/main" val="164627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Rank of program area</a:t>
            </a:r>
            <a:r>
              <a:rPr lang="en-CA" baseline="0" dirty="0"/>
              <a:t> (CIP Cluster) by the number of credits transferred to CDW institutions in AY 2016-17. </a:t>
            </a:r>
            <a:endParaRPr lang="en-CA" dirty="0"/>
          </a:p>
        </p:txBody>
      </p:sp>
      <p:sp>
        <p:nvSpPr>
          <p:cNvPr id="4" name="Slide Number Placeholder 3"/>
          <p:cNvSpPr>
            <a:spLocks noGrp="1"/>
          </p:cNvSpPr>
          <p:nvPr>
            <p:ph type="sldNum" sz="quarter" idx="10"/>
          </p:nvPr>
        </p:nvSpPr>
        <p:spPr/>
        <p:txBody>
          <a:bodyPr/>
          <a:lstStyle/>
          <a:p>
            <a:fld id="{7C61CD2C-18ED-4202-BB5F-ADEC5FC03638}" type="slidenum">
              <a:rPr lang="en-CA" smtClean="0"/>
              <a:t>30</a:t>
            </a:fld>
            <a:endParaRPr lang="en-CA"/>
          </a:p>
        </p:txBody>
      </p:sp>
    </p:spTree>
    <p:extLst>
      <p:ext uri="{BB962C8B-B14F-4D97-AF65-F5344CB8AC3E}">
        <p14:creationId xmlns:p14="http://schemas.microsoft.com/office/powerpoint/2010/main" val="52924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a:prstGeom prst="rect">
            <a:avLst/>
          </a:prstGeom>
        </p:spPr>
        <p:txBody>
          <a:bodyPr anchor="ctr"/>
          <a:lstStyle>
            <a:lvl1pPr algn="ctr">
              <a:defRPr sz="6000"/>
            </a:lvl1pPr>
          </a:lstStyle>
          <a:p>
            <a:r>
              <a:rPr lang="en-US" dirty="0"/>
              <a:t>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1295C3-9FA0-44B4-9F98-ED172502326C}" type="datetime1">
              <a:rPr lang="en-CA" smtClean="0"/>
              <a:t>2020-01-30</a:t>
            </a:fld>
            <a:endParaRPr lang="en-CA"/>
          </a:p>
        </p:txBody>
      </p:sp>
      <p:sp>
        <p:nvSpPr>
          <p:cNvPr id="5" name="Footer Placeholder 4"/>
          <p:cNvSpPr>
            <a:spLocks noGrp="1"/>
          </p:cNvSpPr>
          <p:nvPr>
            <p:ph type="ftr" sz="quarter" idx="11"/>
          </p:nvPr>
        </p:nvSpPr>
        <p:spPr/>
        <p:txBody>
          <a:bodyPr vert="horz" lIns="91440" tIns="45720" rIns="91440" bIns="45720" rtlCol="0" anchor="ctr"/>
          <a:lstStyle>
            <a:lvl1pPr algn="ctr">
              <a:defRPr lang="en-US" smtClean="0"/>
            </a:lvl1pPr>
          </a:lstStyle>
          <a:p>
            <a:endParaRPr lang="en-US" dirty="0"/>
          </a:p>
          <a:p>
            <a:r>
              <a:rPr lang="en-US" dirty="0"/>
              <a:t>BC Council on Admissions &amp; Transfer</a:t>
            </a:r>
          </a:p>
          <a:p>
            <a:endParaRPr lang="en-US" dirty="0"/>
          </a:p>
        </p:txBody>
      </p:sp>
      <p:sp>
        <p:nvSpPr>
          <p:cNvPr id="6" name="Slide Number Placeholder 5"/>
          <p:cNvSpPr>
            <a:spLocks noGrp="1"/>
          </p:cNvSpPr>
          <p:nvPr>
            <p:ph type="sldNum" sz="quarter" idx="12"/>
          </p:nvPr>
        </p:nvSpPr>
        <p:spPr/>
        <p:txBody>
          <a:bodyPr/>
          <a:lstStyle/>
          <a:p>
            <a:fld id="{1E7C1698-53C9-49A5-AA67-9EAED2F53363}" type="slidenum">
              <a:rPr lang="en-CA" smtClean="0"/>
              <a:t>‹#›</a:t>
            </a:fld>
            <a:endParaRPr lang="en-CA"/>
          </a:p>
        </p:txBody>
      </p:sp>
    </p:spTree>
    <p:extLst>
      <p:ext uri="{BB962C8B-B14F-4D97-AF65-F5344CB8AC3E}">
        <p14:creationId xmlns:p14="http://schemas.microsoft.com/office/powerpoint/2010/main" val="72388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6AA8C6-7BC3-4A86-8BAE-367429F0CF57}" type="datetime1">
              <a:rPr lang="en-CA" smtClean="0"/>
              <a:t>2020-01-30</a:t>
            </a:fld>
            <a:endParaRPr lang="en-CA"/>
          </a:p>
        </p:txBody>
      </p:sp>
      <p:sp>
        <p:nvSpPr>
          <p:cNvPr id="5" name="Footer Placeholder 4"/>
          <p:cNvSpPr>
            <a:spLocks noGrp="1"/>
          </p:cNvSpPr>
          <p:nvPr>
            <p:ph type="ftr" sz="quarter" idx="11"/>
          </p:nvPr>
        </p:nvSpPr>
        <p:spPr/>
        <p:txBody>
          <a:bodyPr vert="horz" lIns="91440" tIns="45720" rIns="91440" bIns="45720" rtlCol="0" anchor="ctr"/>
          <a:lstStyle>
            <a:lvl1pPr algn="ctr">
              <a:defRPr lang="en-US" smtClean="0"/>
            </a:lvl1pPr>
          </a:lstStyle>
          <a:p>
            <a:endParaRPr lang="en-US" dirty="0"/>
          </a:p>
          <a:p>
            <a:r>
              <a:rPr lang="en-US" dirty="0"/>
              <a:t>BC Council on Admissions &amp; Transfer</a:t>
            </a:r>
          </a:p>
          <a:p>
            <a:endParaRPr lang="en-US" dirty="0"/>
          </a:p>
        </p:txBody>
      </p:sp>
      <p:sp>
        <p:nvSpPr>
          <p:cNvPr id="6" name="Slide Number Placeholder 5"/>
          <p:cNvSpPr>
            <a:spLocks noGrp="1"/>
          </p:cNvSpPr>
          <p:nvPr>
            <p:ph type="sldNum" sz="quarter" idx="12"/>
          </p:nvPr>
        </p:nvSpPr>
        <p:spPr/>
        <p:txBody>
          <a:bodyPr/>
          <a:lstStyle/>
          <a:p>
            <a:fld id="{1E7C1698-53C9-49A5-AA67-9EAED2F53363}" type="slidenum">
              <a:rPr lang="en-CA" smtClean="0"/>
              <a:t>‹#›</a:t>
            </a:fld>
            <a:endParaRPr lang="en-CA"/>
          </a:p>
        </p:txBody>
      </p:sp>
      <p:sp>
        <p:nvSpPr>
          <p:cNvPr id="7" name="Title 1"/>
          <p:cNvSpPr txBox="1">
            <a:spLocks/>
          </p:cNvSpPr>
          <p:nvPr userDrawn="1"/>
        </p:nvSpPr>
        <p:spPr>
          <a:xfrm>
            <a:off x="685800" y="935858"/>
            <a:ext cx="7620000" cy="83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1"/>
                </a:solidFill>
              </a:rPr>
              <a:t>AGENDA</a:t>
            </a:r>
          </a:p>
        </p:txBody>
      </p:sp>
      <p:graphicFrame>
        <p:nvGraphicFramePr>
          <p:cNvPr id="8" name="Content Placeholder 3"/>
          <p:cNvGraphicFramePr>
            <a:graphicFrameLocks/>
          </p:cNvGraphicFramePr>
          <p:nvPr userDrawn="1">
            <p:extLst>
              <p:ext uri="{D42A27DB-BD31-4B8C-83A1-F6EECF244321}">
                <p14:modId xmlns:p14="http://schemas.microsoft.com/office/powerpoint/2010/main" val="4259593600"/>
              </p:ext>
            </p:extLst>
          </p:nvPr>
        </p:nvGraphicFramePr>
        <p:xfrm>
          <a:off x="685800" y="1821019"/>
          <a:ext cx="76200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66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71852"/>
            <a:ext cx="7886700" cy="912564"/>
          </a:xfrm>
          <a:prstGeom prst="rect">
            <a:avLst/>
          </a:prstGeom>
        </p:spPr>
        <p:txBody>
          <a:bodyPr/>
          <a:lstStyle>
            <a:lvl1pPr>
              <a:defRPr/>
            </a:lvl1pPr>
          </a:lstStyle>
          <a:p>
            <a:r>
              <a:rPr lang="en-US" dirty="0"/>
              <a:t>ABOUT BCCAT</a:t>
            </a:r>
          </a:p>
        </p:txBody>
      </p:sp>
      <p:sp>
        <p:nvSpPr>
          <p:cNvPr id="3" name="Content Placeholder 2"/>
          <p:cNvSpPr>
            <a:spLocks noGrp="1"/>
          </p:cNvSpPr>
          <p:nvPr>
            <p:ph idx="1" hasCustomPrompt="1"/>
          </p:nvPr>
        </p:nvSpPr>
        <p:spPr>
          <a:xfrm>
            <a:off x="628650" y="2263805"/>
            <a:ext cx="7886700" cy="3913157"/>
          </a:xfrm>
        </p:spPr>
        <p:txBody>
          <a:bodyPr/>
          <a:lstStyle>
            <a:lvl1pPr>
              <a:defRPr sz="2400"/>
            </a:lvl1pPr>
            <a:lvl4pPr marL="1371600" indent="0">
              <a:buNone/>
              <a:defRPr/>
            </a:lvl4pPr>
          </a:lstStyle>
          <a:p>
            <a:pPr lvl="0"/>
            <a:r>
              <a:rPr lang="en-US" dirty="0"/>
              <a:t>The BC Council on Admissions and Transfer (BCCAT) is funded by the provincial government to facilitate admission, articulation and transfer arrangements among B.C. post-secondary institutions.</a:t>
            </a:r>
          </a:p>
          <a:p>
            <a:pPr lvl="1">
              <a:buFont typeface="Wingdings" panose="05000000000000000000" pitchFamily="2" charset="2"/>
              <a:buChar char="§"/>
            </a:pPr>
            <a:r>
              <a:rPr lang="en-US" dirty="0"/>
              <a:t>bccat.ca</a:t>
            </a:r>
          </a:p>
          <a:p>
            <a:pPr lvl="1">
              <a:buFont typeface="Wingdings" panose="05000000000000000000" pitchFamily="2" charset="2"/>
              <a:buChar char="§"/>
            </a:pPr>
            <a:r>
              <a:rPr lang="en-US" dirty="0"/>
              <a:t>bctransferguide.ca</a:t>
            </a:r>
          </a:p>
          <a:p>
            <a:pPr lvl="1">
              <a:buFont typeface="Wingdings" panose="05000000000000000000" pitchFamily="2" charset="2"/>
              <a:buChar char="§"/>
            </a:pPr>
            <a:r>
              <a:rPr lang="en-US" dirty="0"/>
              <a:t>educationplannerbc.ca</a:t>
            </a:r>
          </a:p>
        </p:txBody>
      </p:sp>
      <p:sp>
        <p:nvSpPr>
          <p:cNvPr id="4" name="Date Placeholder 3"/>
          <p:cNvSpPr>
            <a:spLocks noGrp="1"/>
          </p:cNvSpPr>
          <p:nvPr>
            <p:ph type="dt" sz="half" idx="10"/>
          </p:nvPr>
        </p:nvSpPr>
        <p:spPr/>
        <p:txBody>
          <a:bodyPr/>
          <a:lstStyle/>
          <a:p>
            <a:fld id="{654839A5-6F5D-4DF1-8289-F657D308063C}" type="datetime1">
              <a:rPr lang="en-CA" smtClean="0"/>
              <a:t>2020-01-30</a:t>
            </a:fld>
            <a:endParaRPr lang="en-CA"/>
          </a:p>
        </p:txBody>
      </p:sp>
      <p:sp>
        <p:nvSpPr>
          <p:cNvPr id="5" name="Footer Placeholder 4"/>
          <p:cNvSpPr>
            <a:spLocks noGrp="1"/>
          </p:cNvSpPr>
          <p:nvPr>
            <p:ph type="ftr" sz="quarter" idx="11"/>
          </p:nvPr>
        </p:nvSpPr>
        <p:spPr/>
        <p:txBody>
          <a:bodyPr/>
          <a:lstStyle/>
          <a:p>
            <a:endParaRPr lang="en-US" dirty="0"/>
          </a:p>
          <a:p>
            <a:r>
              <a:rPr lang="en-US" dirty="0"/>
              <a:t>BC Council on Admissions &amp; Transfer</a:t>
            </a:r>
            <a:endParaRPr lang="en-CA" dirty="0"/>
          </a:p>
          <a:p>
            <a:endParaRPr lang="en-CA" dirty="0"/>
          </a:p>
        </p:txBody>
      </p:sp>
      <p:sp>
        <p:nvSpPr>
          <p:cNvPr id="6" name="Slide Number Placeholder 5"/>
          <p:cNvSpPr>
            <a:spLocks noGrp="1"/>
          </p:cNvSpPr>
          <p:nvPr>
            <p:ph type="sldNum" sz="quarter" idx="12"/>
          </p:nvPr>
        </p:nvSpPr>
        <p:spPr/>
        <p:txBody>
          <a:bodyPr/>
          <a:lstStyle/>
          <a:p>
            <a:fld id="{1E7C1698-53C9-49A5-AA67-9EAED2F53363}"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5110162"/>
            <a:ext cx="1281113" cy="1214438"/>
          </a:xfrm>
          <a:prstGeom prst="rect">
            <a:avLst/>
          </a:prstGeom>
          <a:effectLst>
            <a:softEdge rad="7620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135301"/>
            <a:ext cx="2129742" cy="960699"/>
          </a:xfrm>
          <a:prstGeom prst="rect">
            <a:avLst/>
          </a:prstGeom>
        </p:spPr>
      </p:pic>
    </p:spTree>
    <p:extLst>
      <p:ext uri="{BB962C8B-B14F-4D97-AF65-F5344CB8AC3E}">
        <p14:creationId xmlns:p14="http://schemas.microsoft.com/office/powerpoint/2010/main" val="113662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76544"/>
            <a:ext cx="7886700" cy="94103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66151"/>
            <a:ext cx="3886200" cy="4010812"/>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2166151"/>
            <a:ext cx="3886200" cy="4010812"/>
          </a:xfrm>
        </p:spPr>
        <p:txBody>
          <a:body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15B0806-9AC1-4F83-8519-AF00301D7F90}" type="datetime1">
              <a:rPr lang="en-CA" smtClean="0"/>
              <a:t>2020-01-30</a:t>
            </a:fld>
            <a:endParaRPr lang="en-CA"/>
          </a:p>
        </p:txBody>
      </p:sp>
      <p:sp>
        <p:nvSpPr>
          <p:cNvPr id="6" name="Footer Placeholder 5"/>
          <p:cNvSpPr>
            <a:spLocks noGrp="1"/>
          </p:cNvSpPr>
          <p:nvPr>
            <p:ph type="ftr" sz="quarter" idx="11"/>
          </p:nvPr>
        </p:nvSpPr>
        <p:spPr/>
        <p:txBody>
          <a:bodyPr/>
          <a:lstStyle/>
          <a:p>
            <a:r>
              <a:rPr lang="en-CA"/>
              <a:t> BC Council on Admissions &amp; Transfer </a:t>
            </a:r>
            <a:endParaRPr lang="en-CA" dirty="0"/>
          </a:p>
        </p:txBody>
      </p:sp>
      <p:sp>
        <p:nvSpPr>
          <p:cNvPr id="7" name="Slide Number Placeholder 6"/>
          <p:cNvSpPr>
            <a:spLocks noGrp="1"/>
          </p:cNvSpPr>
          <p:nvPr>
            <p:ph type="sldNum" sz="quarter" idx="12"/>
          </p:nvPr>
        </p:nvSpPr>
        <p:spPr/>
        <p:txBody>
          <a:bodyPr/>
          <a:lstStyle/>
          <a:p>
            <a:fld id="{1E7C1698-53C9-49A5-AA67-9EAED2F53363}" type="slidenum">
              <a:rPr lang="en-CA" smtClean="0"/>
              <a:t>‹#›</a:t>
            </a:fld>
            <a:endParaRPr lang="en-CA"/>
          </a:p>
        </p:txBody>
      </p:sp>
    </p:spTree>
    <p:extLst>
      <p:ext uri="{BB962C8B-B14F-4D97-AF65-F5344CB8AC3E}">
        <p14:creationId xmlns:p14="http://schemas.microsoft.com/office/powerpoint/2010/main" val="138047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39629"/>
            <a:ext cx="3868340" cy="922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63542"/>
            <a:ext cx="3868340" cy="412654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139629"/>
            <a:ext cx="3887391" cy="9227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63542"/>
            <a:ext cx="3887391" cy="4126540"/>
          </a:xfrm>
        </p:spPr>
        <p:txBody>
          <a:body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2018D63D-0958-4AAE-B72A-A73CBF0D315F}" type="datetime1">
              <a:rPr lang="en-CA" smtClean="0"/>
              <a:t>2020-01-30</a:t>
            </a:fld>
            <a:endParaRPr lang="en-CA"/>
          </a:p>
        </p:txBody>
      </p:sp>
      <p:sp>
        <p:nvSpPr>
          <p:cNvPr id="8" name="Footer Placeholder 7"/>
          <p:cNvSpPr>
            <a:spLocks noGrp="1"/>
          </p:cNvSpPr>
          <p:nvPr>
            <p:ph type="ftr" sz="quarter" idx="11"/>
          </p:nvPr>
        </p:nvSpPr>
        <p:spPr/>
        <p:txBody>
          <a:bodyPr/>
          <a:lstStyle/>
          <a:p>
            <a:r>
              <a:rPr lang="en-CA"/>
              <a:t> BC Council on Admissions &amp; Transfer </a:t>
            </a:r>
            <a:endParaRPr lang="en-CA" dirty="0"/>
          </a:p>
        </p:txBody>
      </p:sp>
      <p:sp>
        <p:nvSpPr>
          <p:cNvPr id="9" name="Slide Number Placeholder 8"/>
          <p:cNvSpPr>
            <a:spLocks noGrp="1"/>
          </p:cNvSpPr>
          <p:nvPr>
            <p:ph type="sldNum" sz="quarter" idx="12"/>
          </p:nvPr>
        </p:nvSpPr>
        <p:spPr/>
        <p:txBody>
          <a:bodyPr/>
          <a:lstStyle/>
          <a:p>
            <a:fld id="{1E7C1698-53C9-49A5-AA67-9EAED2F53363}" type="slidenum">
              <a:rPr lang="en-CA" smtClean="0"/>
              <a:t>‹#›</a:t>
            </a:fld>
            <a:endParaRPr lang="en-CA"/>
          </a:p>
        </p:txBody>
      </p:sp>
    </p:spTree>
    <p:extLst>
      <p:ext uri="{BB962C8B-B14F-4D97-AF65-F5344CB8AC3E}">
        <p14:creationId xmlns:p14="http://schemas.microsoft.com/office/powerpoint/2010/main" val="289013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2ED173-20B7-4E98-90B4-F7DED2A0F33B}" type="datetime1">
              <a:rPr lang="en-CA" smtClean="0"/>
              <a:t>2020-01-30</a:t>
            </a:fld>
            <a:endParaRPr lang="en-CA"/>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5" name="Slide Number Placeholder 4"/>
          <p:cNvSpPr>
            <a:spLocks noGrp="1"/>
          </p:cNvSpPr>
          <p:nvPr>
            <p:ph type="sldNum" sz="quarter" idx="12"/>
          </p:nvPr>
        </p:nvSpPr>
        <p:spPr/>
        <p:txBody>
          <a:bodyPr/>
          <a:lstStyle/>
          <a:p>
            <a:fld id="{1E7C1698-53C9-49A5-AA67-9EAED2F53363}" type="slidenum">
              <a:rPr lang="en-CA" smtClean="0"/>
              <a:t>‹#›</a:t>
            </a:fld>
            <a:endParaRPr lang="en-CA"/>
          </a:p>
        </p:txBody>
      </p:sp>
    </p:spTree>
    <p:extLst>
      <p:ext uri="{BB962C8B-B14F-4D97-AF65-F5344CB8AC3E}">
        <p14:creationId xmlns:p14="http://schemas.microsoft.com/office/powerpoint/2010/main" val="29629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C3FC4-FA1F-4714-9AF7-DCFFCE39BDE3}" type="datetime1">
              <a:rPr lang="en-CA" smtClean="0"/>
              <a:t>2020-01-30</a:t>
            </a:fld>
            <a:endParaRPr lang="en-CA"/>
          </a:p>
        </p:txBody>
      </p:sp>
      <p:sp>
        <p:nvSpPr>
          <p:cNvPr id="6" name="Footer Placeholder 5"/>
          <p:cNvSpPr>
            <a:spLocks noGrp="1"/>
          </p:cNvSpPr>
          <p:nvPr>
            <p:ph type="ftr" sz="quarter" idx="11"/>
          </p:nvPr>
        </p:nvSpPr>
        <p:spPr/>
        <p:txBody>
          <a:bodyPr/>
          <a:lstStyle/>
          <a:p>
            <a:r>
              <a:rPr lang="en-CA"/>
              <a:t> BC Council on Admissions &amp; Transfer </a:t>
            </a:r>
            <a:endParaRPr lang="en-CA" dirty="0"/>
          </a:p>
        </p:txBody>
      </p:sp>
      <p:sp>
        <p:nvSpPr>
          <p:cNvPr id="7" name="Slide Number Placeholder 6"/>
          <p:cNvSpPr>
            <a:spLocks noGrp="1"/>
          </p:cNvSpPr>
          <p:nvPr>
            <p:ph type="sldNum" sz="quarter" idx="12"/>
          </p:nvPr>
        </p:nvSpPr>
        <p:spPr/>
        <p:txBody>
          <a:bodyPr/>
          <a:lstStyle/>
          <a:p>
            <a:fld id="{1E7C1698-53C9-49A5-AA67-9EAED2F53363}" type="slidenum">
              <a:rPr lang="en-CA" smtClean="0"/>
              <a:t>‹#›</a:t>
            </a:fld>
            <a:endParaRPr lang="en-CA"/>
          </a:p>
        </p:txBody>
      </p:sp>
    </p:spTree>
    <p:extLst>
      <p:ext uri="{BB962C8B-B14F-4D97-AF65-F5344CB8AC3E}">
        <p14:creationId xmlns:p14="http://schemas.microsoft.com/office/powerpoint/2010/main" val="327735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803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14689"/>
            <a:ext cx="877113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77185-66F5-4EA3-A1DE-47660E7E4F87}" type="datetime1">
              <a:rPr lang="en-CA" smtClean="0"/>
              <a:t>2020-01-30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 BC Council on Admissions &amp; Transfer </a:t>
            </a:r>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C1698-53C9-49A5-AA67-9EAED2F53363}" type="slidenum">
              <a:rPr lang="en-CA" smtClean="0"/>
              <a:t>‹#›</a:t>
            </a:fld>
            <a:endParaRPr lang="en-CA" dirty="0"/>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15626" y="397113"/>
            <a:ext cx="1374648" cy="417576"/>
          </a:xfrm>
          <a:prstGeom prst="rect">
            <a:avLst/>
          </a:prstGeom>
        </p:spPr>
      </p:pic>
    </p:spTree>
    <p:extLst>
      <p:ext uri="{BB962C8B-B14F-4D97-AF65-F5344CB8AC3E}">
        <p14:creationId xmlns:p14="http://schemas.microsoft.com/office/powerpoint/2010/main" val="38781968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8" r:id="rId7"/>
    <p:sldLayoutId id="2147483669" r:id="rId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ccat.ca/Media/Default/pubs/dualcredit_may2017.pdf"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bccat.ca/pubs/AP_Grading.pdf"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bccat.ca/pubs/Non-Grads.pdf"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bccat.ca/pubs/Underrepresented_Groups.pdf"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radamoski@bccat.ca" TargetMode="External"/><Relationship Id="rId2" Type="http://schemas.openxmlformats.org/officeDocument/2006/relationships/hyperlink" Target="mailto:atikina@bccat.c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Knew? </a:t>
            </a:r>
            <a:br>
              <a:rPr lang="en-US" dirty="0"/>
            </a:br>
            <a:r>
              <a:rPr lang="en-US" sz="4400" dirty="0"/>
              <a:t>The truth behind student mobility and transition</a:t>
            </a:r>
          </a:p>
        </p:txBody>
      </p:sp>
      <p:sp>
        <p:nvSpPr>
          <p:cNvPr id="3" name="Subtitle 2"/>
          <p:cNvSpPr>
            <a:spLocks noGrp="1"/>
          </p:cNvSpPr>
          <p:nvPr>
            <p:ph type="subTitle" idx="1"/>
          </p:nvPr>
        </p:nvSpPr>
        <p:spPr>
          <a:xfrm>
            <a:off x="1058159" y="3692996"/>
            <a:ext cx="6858000" cy="2651242"/>
          </a:xfrm>
        </p:spPr>
        <p:txBody>
          <a:bodyPr>
            <a:normAutofit lnSpcReduction="10000"/>
          </a:bodyPr>
          <a:lstStyle/>
          <a:p>
            <a:r>
              <a:rPr lang="en-US" dirty="0"/>
              <a:t>JAM 2018</a:t>
            </a:r>
          </a:p>
          <a:p>
            <a:r>
              <a:rPr lang="en-US" dirty="0"/>
              <a:t>Pinnacle </a:t>
            </a:r>
            <a:r>
              <a:rPr lang="en-US" dirty="0" err="1"/>
              <a:t>Harbourfront</a:t>
            </a:r>
            <a:r>
              <a:rPr lang="en-US" dirty="0"/>
              <a:t>, Vancouver</a:t>
            </a:r>
          </a:p>
          <a:p>
            <a:endParaRPr lang="en-US" dirty="0"/>
          </a:p>
          <a:p>
            <a:r>
              <a:rPr lang="en-US" dirty="0"/>
              <a:t>Anna </a:t>
            </a:r>
            <a:r>
              <a:rPr lang="en-US" dirty="0" err="1"/>
              <a:t>Tikina</a:t>
            </a:r>
            <a:endParaRPr lang="en-US" dirty="0"/>
          </a:p>
          <a:p>
            <a:r>
              <a:rPr lang="en-US" dirty="0"/>
              <a:t> and</a:t>
            </a:r>
          </a:p>
          <a:p>
            <a:r>
              <a:rPr lang="en-US" dirty="0"/>
              <a:t>Robert Adamoski </a:t>
            </a:r>
            <a:endParaRPr lang="en-CA" dirty="0"/>
          </a:p>
        </p:txBody>
      </p:sp>
    </p:spTree>
    <p:extLst>
      <p:ext uri="{BB962C8B-B14F-4D97-AF65-F5344CB8AC3E}">
        <p14:creationId xmlns:p14="http://schemas.microsoft.com/office/powerpoint/2010/main" val="272678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sp>
        <p:nvSpPr>
          <p:cNvPr id="5" name="Title 1"/>
          <p:cNvSpPr>
            <a:spLocks noGrp="1"/>
          </p:cNvSpPr>
          <p:nvPr>
            <p:ph type="title"/>
          </p:nvPr>
        </p:nvSpPr>
        <p:spPr>
          <a:xfrm>
            <a:off x="628650" y="1057583"/>
            <a:ext cx="7886700" cy="5011812"/>
          </a:xfrm>
        </p:spPr>
        <p:txBody>
          <a:bodyPr/>
          <a:lstStyle/>
          <a:p>
            <a:r>
              <a:rPr lang="en-US" sz="4000" dirty="0"/>
              <a:t>45% of BC baccalaureate degree completers attend more than one institution to complete their degree.</a:t>
            </a:r>
            <a:br>
              <a:rPr lang="en-US" sz="4000" dirty="0"/>
            </a:br>
            <a:r>
              <a:rPr lang="en-US" sz="4000" dirty="0"/>
              <a:t/>
            </a:r>
            <a:br>
              <a:rPr lang="en-US" sz="4000" dirty="0"/>
            </a:br>
            <a:r>
              <a:rPr lang="en-US" sz="4000" dirty="0"/>
              <a:t>Is it true that only three US states had rates this high? </a:t>
            </a:r>
            <a:br>
              <a:rPr lang="en-US" sz="4000" dirty="0"/>
            </a:br>
            <a:r>
              <a:rPr lang="en-US" sz="4000" dirty="0"/>
              <a:t/>
            </a:r>
            <a:br>
              <a:rPr lang="en-US" sz="4000" dirty="0"/>
            </a:br>
            <a:r>
              <a:rPr lang="en-US" sz="4000" dirty="0"/>
              <a:t>A) Yes</a:t>
            </a:r>
            <a:br>
              <a:rPr lang="en-US" sz="4000" dirty="0"/>
            </a:br>
            <a:r>
              <a:rPr lang="en-US" sz="4000" dirty="0"/>
              <a:t>B) No</a:t>
            </a:r>
          </a:p>
        </p:txBody>
      </p:sp>
      <p:pic>
        <p:nvPicPr>
          <p:cNvPr id="6"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217674" y="4903411"/>
            <a:ext cx="150319" cy="150319"/>
          </a:xfrm>
          <a:prstGeom prst="rect">
            <a:avLst/>
          </a:prstGeom>
        </p:spPr>
      </p:pic>
      <p:sp>
        <p:nvSpPr>
          <p:cNvPr id="7" name="Oval 6"/>
          <p:cNvSpPr/>
          <p:nvPr/>
        </p:nvSpPr>
        <p:spPr>
          <a:xfrm>
            <a:off x="6659612" y="4809255"/>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6659612" y="4809255"/>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622006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60000"/>
                                        <p:tgtEl>
                                          <p:spTgt spid="8"/>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6"/>
                                        </p:tgtEl>
                                      </p:cBhvr>
                                    </p:cmd>
                                  </p:childTnLst>
                                </p:cTn>
                              </p:par>
                            </p:childTnLst>
                          </p:cTn>
                        </p:par>
                      </p:childTnLst>
                    </p:cTn>
                  </p:par>
                </p:childTnLst>
              </p:cTn>
              <p:nextCondLst>
                <p:cond evt="onClick" delay="0">
                  <p:tgtEl>
                    <p:spTgt spid="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 t="8633" r="64170" b="1615"/>
          <a:stretch/>
        </p:blipFill>
        <p:spPr>
          <a:xfrm>
            <a:off x="2019565" y="1707568"/>
            <a:ext cx="4910391" cy="4104000"/>
          </a:xfrm>
          <a:prstGeom prst="rect">
            <a:avLst/>
          </a:prstGeom>
        </p:spPr>
      </p:pic>
      <p:sp>
        <p:nvSpPr>
          <p:cNvPr id="5" name="Donut 4"/>
          <p:cNvSpPr/>
          <p:nvPr/>
        </p:nvSpPr>
        <p:spPr>
          <a:xfrm>
            <a:off x="5257117" y="2331979"/>
            <a:ext cx="1217985" cy="572585"/>
          </a:xfrm>
          <a:prstGeom prst="donut">
            <a:avLst>
              <a:gd name="adj" fmla="val 104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ight Brace 7"/>
          <p:cNvSpPr/>
          <p:nvPr/>
        </p:nvSpPr>
        <p:spPr>
          <a:xfrm>
            <a:off x="6620844" y="2935797"/>
            <a:ext cx="333124" cy="2342390"/>
          </a:xfrm>
          <a:prstGeom prst="rightBrace">
            <a:avLst>
              <a:gd name="adj1" fmla="val 36459"/>
              <a:gd name="adj2" fmla="val 47392"/>
            </a:avLst>
          </a:prstGeom>
          <a:ln w="508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151761" y="3758235"/>
            <a:ext cx="1842593" cy="523220"/>
          </a:xfrm>
          <a:prstGeom prst="rect">
            <a:avLst/>
          </a:prstGeom>
          <a:noFill/>
        </p:spPr>
        <p:txBody>
          <a:bodyPr wrap="square" rtlCol="0">
            <a:spAutoFit/>
          </a:bodyPr>
          <a:lstStyle/>
          <a:p>
            <a:r>
              <a:rPr lang="en-US" sz="2800" dirty="0">
                <a:solidFill>
                  <a:schemeClr val="tx2">
                    <a:lumMod val="60000"/>
                    <a:lumOff val="40000"/>
                  </a:schemeClr>
                </a:solidFill>
              </a:rPr>
              <a:t>45%</a:t>
            </a:r>
          </a:p>
        </p:txBody>
      </p:sp>
    </p:spTree>
    <p:extLst>
      <p:ext uri="{BB962C8B-B14F-4D97-AF65-F5344CB8AC3E}">
        <p14:creationId xmlns:p14="http://schemas.microsoft.com/office/powerpoint/2010/main" val="487362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pic>
        <p:nvPicPr>
          <p:cNvPr id="6" name="Picture 5">
            <a:extLst>
              <a:ext uri="{FF2B5EF4-FFF2-40B4-BE49-F238E27FC236}">
                <a16:creationId xmlns:a16="http://schemas.microsoft.com/office/drawing/2014/main" id="{46F77C19-652F-6A40-881F-E2DB0AE92625}"/>
              </a:ext>
            </a:extLst>
          </p:cNvPr>
          <p:cNvPicPr>
            <a:picLocks noChangeAspect="1"/>
          </p:cNvPicPr>
          <p:nvPr/>
        </p:nvPicPr>
        <p:blipFill>
          <a:blip r:embed="rId2"/>
          <a:stretch>
            <a:fillRect/>
          </a:stretch>
        </p:blipFill>
        <p:spPr>
          <a:xfrm>
            <a:off x="1" y="903889"/>
            <a:ext cx="8418786" cy="5875846"/>
          </a:xfrm>
          <a:prstGeom prst="rect">
            <a:avLst/>
          </a:prstGeom>
        </p:spPr>
      </p:pic>
      <p:sp>
        <p:nvSpPr>
          <p:cNvPr id="3" name="Left Arrow 2"/>
          <p:cNvSpPr/>
          <p:nvPr/>
        </p:nvSpPr>
        <p:spPr>
          <a:xfrm>
            <a:off x="7625255" y="4756956"/>
            <a:ext cx="536028" cy="220717"/>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
        <p:nvSpPr>
          <p:cNvPr id="2" name="Left Arrow 1"/>
          <p:cNvSpPr/>
          <p:nvPr/>
        </p:nvSpPr>
        <p:spPr>
          <a:xfrm>
            <a:off x="7625255" y="4525729"/>
            <a:ext cx="536028" cy="231227"/>
          </a:xfrm>
          <a:prstGeom prst="lef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Tree>
    <p:extLst>
      <p:ext uri="{BB962C8B-B14F-4D97-AF65-F5344CB8AC3E}">
        <p14:creationId xmlns:p14="http://schemas.microsoft.com/office/powerpoint/2010/main" val="33039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0" tmFilter="0, 0; .2, .5; .8, .5; 1, 0"/>
                                        <p:tgtEl>
                                          <p:spTgt spid="2"/>
                                        </p:tgtEl>
                                      </p:cBhvr>
                                    </p:animEffect>
                                    <p:animScale>
                                      <p:cBhvr>
                                        <p:cTn id="9" dur="2500" autoRev="1" fill="hold"/>
                                        <p:tgtEl>
                                          <p:spTgt spid="2"/>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26" presetClass="emph" presetSubtype="0" fill="hold" grpId="0" nodeType="withEffect">
                                  <p:stCondLst>
                                    <p:cond delay="0"/>
                                  </p:stCondLst>
                                  <p:childTnLst>
                                    <p:animEffect transition="out" filter="fade">
                                      <p:cBhvr>
                                        <p:cTn id="17" dur="3000" tmFilter="0, 0; .2, .5; .8, .5; 1, 0"/>
                                        <p:tgtEl>
                                          <p:spTgt spid="3"/>
                                        </p:tgtEl>
                                      </p:cBhvr>
                                    </p:animEffect>
                                    <p:animScale>
                                      <p:cBhvr>
                                        <p:cTn id="18" dur="1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2"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57583"/>
            <a:ext cx="7886700" cy="5011812"/>
          </a:xfrm>
        </p:spPr>
        <p:txBody>
          <a:bodyPr/>
          <a:lstStyle/>
          <a:p>
            <a:r>
              <a:rPr lang="en-US" dirty="0"/>
              <a:t>45% of BC baccalaureate degree completers attend more than one institution to complete their degree.</a:t>
            </a:r>
            <a:br>
              <a:rPr lang="en-US" dirty="0"/>
            </a:br>
            <a:r>
              <a:rPr lang="en-US" dirty="0"/>
              <a:t/>
            </a:r>
            <a:br>
              <a:rPr lang="en-US" dirty="0"/>
            </a:br>
            <a:r>
              <a:rPr lang="en-US" dirty="0"/>
              <a:t>Is it true that only three US states had rates this high? </a:t>
            </a:r>
            <a:r>
              <a:rPr lang="en-US" dirty="0">
                <a:solidFill>
                  <a:srgbClr val="00B050"/>
                </a:solidFill>
              </a:rPr>
              <a:t>B) No – 24 states had 45% or higher.</a:t>
            </a:r>
          </a:p>
        </p:txBody>
      </p:sp>
      <p:sp>
        <p:nvSpPr>
          <p:cNvPr id="4" name="Footer Placeholder 3"/>
          <p:cNvSpPr>
            <a:spLocks noGrp="1"/>
          </p:cNvSpPr>
          <p:nvPr>
            <p:ph type="ftr" sz="quarter" idx="11"/>
          </p:nvPr>
        </p:nvSpPr>
        <p:spPr/>
        <p:txBody>
          <a:bodyPr/>
          <a:lstStyle/>
          <a:p>
            <a:r>
              <a:rPr lang="en-CA"/>
              <a:t> BC Council on Admissions &amp; Transfer </a:t>
            </a:r>
          </a:p>
        </p:txBody>
      </p:sp>
    </p:spTree>
    <p:extLst>
      <p:ext uri="{BB962C8B-B14F-4D97-AF65-F5344CB8AC3E}">
        <p14:creationId xmlns:p14="http://schemas.microsoft.com/office/powerpoint/2010/main" val="252494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bach_completers_of_2013-2014_report_v3_2015-10-07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785" y="884903"/>
            <a:ext cx="4615575" cy="5973097"/>
          </a:xfrm>
          <a:prstGeom prst="rect">
            <a:avLst/>
          </a:prstGeom>
        </p:spPr>
      </p:pic>
      <p:pic>
        <p:nvPicPr>
          <p:cNvPr id="4" name="Picture 3">
            <a:extLst>
              <a:ext uri="{FF2B5EF4-FFF2-40B4-BE49-F238E27FC236}">
                <a16:creationId xmlns:a16="http://schemas.microsoft.com/office/drawing/2014/main" id="{715690E6-F25B-EB4A-A3AC-B3E408A0825E}"/>
              </a:ext>
            </a:extLst>
          </p:cNvPr>
          <p:cNvPicPr>
            <a:picLocks noChangeAspect="1"/>
          </p:cNvPicPr>
          <p:nvPr/>
        </p:nvPicPr>
        <p:blipFill>
          <a:blip r:embed="rId3"/>
          <a:stretch>
            <a:fillRect/>
          </a:stretch>
        </p:blipFill>
        <p:spPr>
          <a:xfrm>
            <a:off x="127382" y="1362220"/>
            <a:ext cx="5936086" cy="5018461"/>
          </a:xfrm>
          <a:prstGeom prst="rect">
            <a:avLst/>
          </a:prstGeom>
        </p:spPr>
      </p:pic>
    </p:spTree>
    <p:extLst>
      <p:ext uri="{BB962C8B-B14F-4D97-AF65-F5344CB8AC3E}">
        <p14:creationId xmlns:p14="http://schemas.microsoft.com/office/powerpoint/2010/main" val="1562263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0381" y="1645920"/>
            <a:ext cx="8423238" cy="2618082"/>
          </a:xfrm>
        </p:spPr>
        <p:txBody>
          <a:bodyPr anchor="ctr">
            <a:normAutofit fontScale="90000"/>
          </a:bodyPr>
          <a:lstStyle/>
          <a:p>
            <a:r>
              <a:rPr lang="en-US" sz="4800" dirty="0"/>
              <a:t>Is it true that more than half of dual credit students continue into post-secondary?</a:t>
            </a:r>
            <a:br>
              <a:rPr lang="en-US" sz="4800" dirty="0"/>
            </a:br>
            <a:r>
              <a:rPr lang="en-US" sz="4800" dirty="0"/>
              <a:t/>
            </a:r>
            <a:br>
              <a:rPr lang="en-US" sz="4800" dirty="0"/>
            </a:br>
            <a:r>
              <a:rPr lang="en-US" sz="4800" dirty="0"/>
              <a:t>A) Yes</a:t>
            </a:r>
            <a:br>
              <a:rPr lang="en-US" sz="4800" dirty="0"/>
            </a:br>
            <a:r>
              <a:rPr lang="en-US" sz="4800" dirty="0"/>
              <a:t>B) No</a:t>
            </a:r>
          </a:p>
        </p:txBody>
      </p:sp>
      <p:sp>
        <p:nvSpPr>
          <p:cNvPr id="3" name="Footer Placeholder 2"/>
          <p:cNvSpPr>
            <a:spLocks noGrp="1"/>
          </p:cNvSpPr>
          <p:nvPr>
            <p:ph type="ftr" sz="quarter" idx="11"/>
          </p:nvPr>
        </p:nvSpPr>
        <p:spPr/>
        <p:txBody>
          <a:bodyPr/>
          <a:lstStyle/>
          <a:p>
            <a:r>
              <a:rPr lang="en-CA"/>
              <a:t> BC Council on Admissions &amp; Transfer </a:t>
            </a:r>
          </a:p>
        </p:txBody>
      </p:sp>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835875" y="5011763"/>
            <a:ext cx="150319" cy="150319"/>
          </a:xfrm>
          <a:prstGeom prst="rect">
            <a:avLst/>
          </a:prstGeom>
        </p:spPr>
      </p:pic>
      <p:sp>
        <p:nvSpPr>
          <p:cNvPr id="9" name="Oval 8"/>
          <p:cNvSpPr/>
          <p:nvPr/>
        </p:nvSpPr>
        <p:spPr>
          <a:xfrm>
            <a:off x="7291913" y="4456853"/>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280114" y="4456853"/>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305068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60000"/>
                                        <p:tgtEl>
                                          <p:spTgt spid="10"/>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8"/>
                                        </p:tgtEl>
                                      </p:cBhvr>
                                    </p:cmd>
                                  </p:childTnLst>
                                </p:cTn>
                              </p:par>
                            </p:childTnLst>
                          </p:cTn>
                        </p:par>
                      </p:childTnLst>
                    </p:cTn>
                  </p:par>
                </p:childTnLst>
              </p:cTn>
              <p:nextCondLst>
                <p:cond evt="onClick" delay="0">
                  <p:tgtEl>
                    <p:spTgt spid="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graphicFrame>
        <p:nvGraphicFramePr>
          <p:cNvPr id="7" name="Chart 6"/>
          <p:cNvGraphicFramePr>
            <a:graphicFrameLocks/>
          </p:cNvGraphicFramePr>
          <p:nvPr>
            <p:extLst>
              <p:ext uri="{D42A27DB-BD31-4B8C-83A1-F6EECF244321}">
                <p14:modId xmlns:p14="http://schemas.microsoft.com/office/powerpoint/2010/main" val="2227348922"/>
              </p:ext>
            </p:extLst>
          </p:nvPr>
        </p:nvGraphicFramePr>
        <p:xfrm>
          <a:off x="-484093" y="947744"/>
          <a:ext cx="10316582" cy="45709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14329" y="2466109"/>
            <a:ext cx="2315342" cy="1846659"/>
          </a:xfrm>
          <a:prstGeom prst="rect">
            <a:avLst/>
          </a:prstGeom>
          <a:noFill/>
        </p:spPr>
        <p:txBody>
          <a:bodyPr wrap="square" rtlCol="0">
            <a:spAutoFit/>
          </a:bodyPr>
          <a:lstStyle/>
          <a:p>
            <a:pPr algn="ctr"/>
            <a:r>
              <a:rPr lang="en-US" sz="3200" b="1" dirty="0">
                <a:solidFill>
                  <a:srgbClr val="C00000"/>
                </a:solidFill>
              </a:rPr>
              <a:t>Transitioned to PSE 
</a:t>
            </a:r>
            <a:fld id="{895910BE-1395-41D4-AC37-777F8D780AD4}" type="PERCENTAGE">
              <a:rPr lang="en-US" sz="3200" b="1">
                <a:solidFill>
                  <a:srgbClr val="C00000"/>
                </a:solidFill>
              </a:rPr>
              <a:pPr algn="ctr"/>
              <a:t>59%</a:t>
            </a:fld>
            <a:endParaRPr lang="en-US" sz="3200" b="1" dirty="0">
              <a:solidFill>
                <a:srgbClr val="C00000"/>
              </a:solidFill>
            </a:endParaRPr>
          </a:p>
          <a:p>
            <a:endParaRPr lang="en-CA" dirty="0"/>
          </a:p>
        </p:txBody>
      </p:sp>
      <p:sp>
        <p:nvSpPr>
          <p:cNvPr id="6" name="Rectangle 5"/>
          <p:cNvSpPr/>
          <p:nvPr/>
        </p:nvSpPr>
        <p:spPr>
          <a:xfrm>
            <a:off x="6197600" y="1625600"/>
            <a:ext cx="2244436" cy="3893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p:cNvSpPr txBox="1">
            <a:spLocks/>
          </p:cNvSpPr>
          <p:nvPr/>
        </p:nvSpPr>
        <p:spPr>
          <a:xfrm>
            <a:off x="-3796636" y="5625539"/>
            <a:ext cx="8515350" cy="623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solidFill>
                  <a:srgbClr val="00B050"/>
                </a:solidFill>
              </a:rPr>
              <a:t>A) Yes</a:t>
            </a:r>
            <a:endParaRPr lang="en-CA" b="1" dirty="0">
              <a:solidFill>
                <a:srgbClr val="00B050"/>
              </a:solidFill>
            </a:endParaRPr>
          </a:p>
        </p:txBody>
      </p:sp>
    </p:spTree>
    <p:extLst>
      <p:ext uri="{BB962C8B-B14F-4D97-AF65-F5344CB8AC3E}">
        <p14:creationId xmlns:p14="http://schemas.microsoft.com/office/powerpoint/2010/main" val="9659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dirty="0"/>
              <a:t> BC Council on Admissions &amp; Transfer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291" y="1374042"/>
            <a:ext cx="3564573" cy="4612977"/>
          </a:xfrm>
          <a:prstGeom prst="rect">
            <a:avLst/>
          </a:prstGeom>
        </p:spPr>
      </p:pic>
      <p:sp>
        <p:nvSpPr>
          <p:cNvPr id="9" name="TextBox 8"/>
          <p:cNvSpPr txBox="1"/>
          <p:nvPr/>
        </p:nvSpPr>
        <p:spPr>
          <a:xfrm>
            <a:off x="3172706" y="5934146"/>
            <a:ext cx="5884688" cy="369332"/>
          </a:xfrm>
          <a:prstGeom prst="rect">
            <a:avLst/>
          </a:prstGeom>
          <a:noFill/>
        </p:spPr>
        <p:txBody>
          <a:bodyPr wrap="none" rtlCol="0">
            <a:spAutoFit/>
          </a:bodyPr>
          <a:lstStyle/>
          <a:p>
            <a:r>
              <a:rPr lang="en-CA" dirty="0">
                <a:hlinkClick r:id="rId3"/>
              </a:rPr>
              <a:t>www.bccat.ca/Media/Default/pubs/dualcredit_may2017.pdf</a:t>
            </a:r>
            <a:endParaRPr lang="en-CA" dirty="0"/>
          </a:p>
        </p:txBody>
      </p:sp>
      <p:sp>
        <p:nvSpPr>
          <p:cNvPr id="10" name="TextBox 9"/>
          <p:cNvSpPr txBox="1"/>
          <p:nvPr/>
        </p:nvSpPr>
        <p:spPr>
          <a:xfrm>
            <a:off x="703129" y="2295887"/>
            <a:ext cx="4651641" cy="3293209"/>
          </a:xfrm>
          <a:prstGeom prst="rect">
            <a:avLst/>
          </a:prstGeom>
          <a:noFill/>
        </p:spPr>
        <p:txBody>
          <a:bodyPr wrap="square" rtlCol="0">
            <a:spAutoFit/>
          </a:bodyPr>
          <a:lstStyle/>
          <a:p>
            <a:r>
              <a:rPr lang="en-CA" sz="3200" dirty="0"/>
              <a:t>Dual Credit Programs: Exploring Dual Credit Student Transition and Post-Secondary Academic Success. May 2017. </a:t>
            </a:r>
          </a:p>
          <a:p>
            <a:r>
              <a:rPr lang="en-CA" sz="2400" dirty="0"/>
              <a:t>(A case-study of South Island Partnership)</a:t>
            </a:r>
          </a:p>
        </p:txBody>
      </p:sp>
    </p:spTree>
    <p:extLst>
      <p:ext uri="{BB962C8B-B14F-4D97-AF65-F5344CB8AC3E}">
        <p14:creationId xmlns:p14="http://schemas.microsoft.com/office/powerpoint/2010/main" val="166770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3487" y="1066800"/>
            <a:ext cx="8520056" cy="5654676"/>
          </a:xfrm>
        </p:spPr>
        <p:txBody>
          <a:bodyPr anchor="ctr">
            <a:normAutofit fontScale="90000"/>
          </a:bodyPr>
          <a:lstStyle/>
          <a:p>
            <a:r>
              <a:rPr lang="en-US" dirty="0"/>
              <a:t>What proportion of BC secondary school districts have high schools that offer Advanced Placement (AP) courses? </a:t>
            </a:r>
            <a:br>
              <a:rPr lang="en-US" dirty="0"/>
            </a:br>
            <a:r>
              <a:rPr lang="en-US" dirty="0"/>
              <a:t/>
            </a:r>
            <a:br>
              <a:rPr lang="en-US" dirty="0"/>
            </a:br>
            <a:r>
              <a:rPr lang="en-US" dirty="0"/>
              <a:t>a) 95%</a:t>
            </a:r>
            <a:br>
              <a:rPr lang="en-US" dirty="0"/>
            </a:br>
            <a:r>
              <a:rPr lang="en-US" dirty="0"/>
              <a:t>b) 65%</a:t>
            </a:r>
            <a:br>
              <a:rPr lang="en-US" dirty="0"/>
            </a:br>
            <a:r>
              <a:rPr lang="en-US" dirty="0"/>
              <a:t>c) 45%</a:t>
            </a:r>
            <a:br>
              <a:rPr lang="en-US" dirty="0"/>
            </a:br>
            <a:r>
              <a:rPr lang="en-US" dirty="0"/>
              <a:t>d) 25%</a:t>
            </a:r>
            <a:br>
              <a:rPr lang="en-US" dirty="0"/>
            </a:br>
            <a:r>
              <a:rPr lang="en-US" dirty="0"/>
              <a:t/>
            </a:r>
            <a:br>
              <a:rPr lang="en-US" dirty="0"/>
            </a:br>
            <a:r>
              <a:rPr lang="en-US" dirty="0"/>
              <a:t/>
            </a:r>
            <a:br>
              <a:rPr lang="en-US" dirty="0"/>
            </a:br>
            <a:endParaRPr lang="en-US" sz="3200" dirty="0"/>
          </a:p>
        </p:txBody>
      </p:sp>
      <p:sp>
        <p:nvSpPr>
          <p:cNvPr id="3" name="Footer Placeholder 2"/>
          <p:cNvSpPr>
            <a:spLocks noGrp="1"/>
          </p:cNvSpPr>
          <p:nvPr>
            <p:ph type="ftr" sz="quarter" idx="11"/>
          </p:nvPr>
        </p:nvSpPr>
        <p:spPr/>
        <p:txBody>
          <a:bodyPr/>
          <a:lstStyle/>
          <a:p>
            <a:r>
              <a:rPr lang="en-CA"/>
              <a:t> BC Council on Admissions &amp; Transfer </a:t>
            </a:r>
          </a:p>
        </p:txBody>
      </p:sp>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511420" y="4514280"/>
            <a:ext cx="150319" cy="150319"/>
          </a:xfrm>
          <a:prstGeom prst="rect">
            <a:avLst/>
          </a:prstGeom>
        </p:spPr>
      </p:pic>
      <p:sp>
        <p:nvSpPr>
          <p:cNvPr id="9" name="Oval 8"/>
          <p:cNvSpPr/>
          <p:nvPr/>
        </p:nvSpPr>
        <p:spPr>
          <a:xfrm>
            <a:off x="3953358" y="4420124"/>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3953358" y="4420124"/>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2547912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60000"/>
                                        <p:tgtEl>
                                          <p:spTgt spid="10"/>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8"/>
                                        </p:tgtEl>
                                      </p:cBhvr>
                                    </p:cmd>
                                  </p:childTnLst>
                                </p:cTn>
                              </p:par>
                            </p:childTnLst>
                          </p:cTn>
                        </p:par>
                      </p:childTnLst>
                    </p:cTn>
                  </p:par>
                </p:childTnLst>
              </p:cTn>
              <p:nextCondLst>
                <p:cond evt="onClick" delay="0">
                  <p:tgtEl>
                    <p:spTgt spid="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4248"/>
            <a:ext cx="8515350" cy="623945"/>
          </a:xfrm>
        </p:spPr>
        <p:txBody>
          <a:bodyPr/>
          <a:lstStyle/>
          <a:p>
            <a:r>
              <a:rPr lang="en-US" b="1" dirty="0">
                <a:solidFill>
                  <a:srgbClr val="00B050"/>
                </a:solidFill>
              </a:rPr>
              <a:t>b) 65%</a:t>
            </a:r>
            <a:endParaRPr lang="en-CA" dirty="0">
              <a:solidFill>
                <a:srgbClr val="00B050"/>
              </a:solidFill>
            </a:endParaRPr>
          </a:p>
        </p:txBody>
      </p:sp>
      <p:sp>
        <p:nvSpPr>
          <p:cNvPr id="4" name="Footer Placeholder 3"/>
          <p:cNvSpPr>
            <a:spLocks noGrp="1"/>
          </p:cNvSpPr>
          <p:nvPr>
            <p:ph type="ftr" sz="quarter" idx="11"/>
          </p:nvPr>
        </p:nvSpPr>
        <p:spPr/>
        <p:txBody>
          <a:bodyPr/>
          <a:lstStyle/>
          <a:p>
            <a:r>
              <a:rPr lang="en-CA"/>
              <a:t> BC Council on Admissions &amp; Transfer </a:t>
            </a:r>
          </a:p>
        </p:txBody>
      </p:sp>
      <p:pic>
        <p:nvPicPr>
          <p:cNvPr id="3" name="Picture 2"/>
          <p:cNvPicPr>
            <a:picLocks noChangeAspect="1"/>
          </p:cNvPicPr>
          <p:nvPr/>
        </p:nvPicPr>
        <p:blipFill>
          <a:blip r:embed="rId3"/>
          <a:stretch>
            <a:fillRect/>
          </a:stretch>
        </p:blipFill>
        <p:spPr>
          <a:xfrm>
            <a:off x="1125415" y="1582615"/>
            <a:ext cx="7126776" cy="5504065"/>
          </a:xfrm>
          <a:prstGeom prst="rect">
            <a:avLst/>
          </a:prstGeom>
        </p:spPr>
      </p:pic>
    </p:spTree>
    <p:extLst>
      <p:ext uri="{BB962C8B-B14F-4D97-AF65-F5344CB8AC3E}">
        <p14:creationId xmlns:p14="http://schemas.microsoft.com/office/powerpoint/2010/main" val="50001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606035"/>
          </a:xfrm>
        </p:spPr>
        <p:txBody>
          <a:bodyPr/>
          <a:lstStyle/>
          <a:p>
            <a:r>
              <a:rPr lang="en-US" dirty="0"/>
              <a:t>Let’s play:</a:t>
            </a:r>
            <a:br>
              <a:rPr lang="en-US" dirty="0"/>
            </a:br>
            <a:r>
              <a:rPr lang="en-US" dirty="0"/>
              <a:t/>
            </a:r>
            <a:br>
              <a:rPr lang="en-US" dirty="0"/>
            </a:br>
            <a:r>
              <a:rPr lang="en-US" dirty="0"/>
              <a:t/>
            </a:r>
            <a:br>
              <a:rPr lang="en-US" dirty="0"/>
            </a:br>
            <a:endParaRPr lang="en-CA" dirty="0"/>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5" name="TextBox 4"/>
          <p:cNvSpPr txBox="1"/>
          <p:nvPr/>
        </p:nvSpPr>
        <p:spPr>
          <a:xfrm>
            <a:off x="790514" y="1809382"/>
            <a:ext cx="7905135" cy="954107"/>
          </a:xfrm>
          <a:prstGeom prst="rect">
            <a:avLst/>
          </a:prstGeom>
          <a:noFill/>
        </p:spPr>
        <p:txBody>
          <a:bodyPr wrap="square" rtlCol="0">
            <a:spAutoFit/>
          </a:bodyPr>
          <a:lstStyle/>
          <a:p>
            <a:pPr marL="457200" indent="-457200">
              <a:buFont typeface="Arial" charset="0"/>
              <a:buChar char="•"/>
            </a:pPr>
            <a:r>
              <a:rPr lang="en-US" sz="2800" dirty="0"/>
              <a:t>Find the </a:t>
            </a:r>
            <a:r>
              <a:rPr lang="en-US" sz="2800" dirty="0" err="1"/>
              <a:t>Plickers</a:t>
            </a:r>
            <a:r>
              <a:rPr lang="en-US" sz="2800" dirty="0"/>
              <a:t> card for your table. It resembles this:</a:t>
            </a:r>
          </a:p>
        </p:txBody>
      </p:sp>
      <p:pic>
        <p:nvPicPr>
          <p:cNvPr id="6" name="Picture 5">
            <a:extLst>
              <a:ext uri="{FF2B5EF4-FFF2-40B4-BE49-F238E27FC236}">
                <a16:creationId xmlns:a16="http://schemas.microsoft.com/office/drawing/2014/main" id="{FB3EEB57-EAB6-814E-8E33-0C1525E17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23769" y="1185770"/>
            <a:ext cx="4900766" cy="6342166"/>
          </a:xfrm>
          <a:prstGeom prst="rect">
            <a:avLst/>
          </a:prstGeom>
        </p:spPr>
      </p:pic>
      <p:grpSp>
        <p:nvGrpSpPr>
          <p:cNvPr id="12" name="Group 11">
            <a:extLst>
              <a:ext uri="{FF2B5EF4-FFF2-40B4-BE49-F238E27FC236}">
                <a16:creationId xmlns:a16="http://schemas.microsoft.com/office/drawing/2014/main" id="{1CDE35C1-6509-754C-803F-3D0897D1B600}"/>
              </a:ext>
            </a:extLst>
          </p:cNvPr>
          <p:cNvGrpSpPr/>
          <p:nvPr/>
        </p:nvGrpSpPr>
        <p:grpSpPr>
          <a:xfrm>
            <a:off x="5907628" y="2340069"/>
            <a:ext cx="3118214" cy="466300"/>
            <a:chOff x="5907628" y="2340069"/>
            <a:chExt cx="3118214" cy="466300"/>
          </a:xfrm>
        </p:grpSpPr>
        <p:sp>
          <p:nvSpPr>
            <p:cNvPr id="8" name="TextBox 7">
              <a:extLst>
                <a:ext uri="{FF2B5EF4-FFF2-40B4-BE49-F238E27FC236}">
                  <a16:creationId xmlns:a16="http://schemas.microsoft.com/office/drawing/2014/main" id="{564B809B-2614-654C-9359-197891D23303}"/>
                </a:ext>
              </a:extLst>
            </p:cNvPr>
            <p:cNvSpPr txBox="1"/>
            <p:nvPr/>
          </p:nvSpPr>
          <p:spPr>
            <a:xfrm>
              <a:off x="6464628" y="2394157"/>
              <a:ext cx="2561214" cy="369332"/>
            </a:xfrm>
            <a:prstGeom prst="rect">
              <a:avLst/>
            </a:prstGeom>
            <a:noFill/>
          </p:spPr>
          <p:txBody>
            <a:bodyPr wrap="none" rtlCol="0">
              <a:spAutoFit/>
            </a:bodyPr>
            <a:lstStyle/>
            <a:p>
              <a:r>
                <a:rPr lang="en-US" dirty="0">
                  <a:solidFill>
                    <a:srgbClr val="00B050"/>
                  </a:solidFill>
                </a:rPr>
                <a:t>This is your table number</a:t>
              </a:r>
            </a:p>
          </p:txBody>
        </p:sp>
        <p:sp>
          <p:nvSpPr>
            <p:cNvPr id="9" name="Donut 8">
              <a:extLst>
                <a:ext uri="{FF2B5EF4-FFF2-40B4-BE49-F238E27FC236}">
                  <a16:creationId xmlns:a16="http://schemas.microsoft.com/office/drawing/2014/main" id="{20C1F258-9C05-374D-8E98-A76D77A2AAD6}"/>
                </a:ext>
              </a:extLst>
            </p:cNvPr>
            <p:cNvSpPr/>
            <p:nvPr/>
          </p:nvSpPr>
          <p:spPr>
            <a:xfrm>
              <a:off x="5907628" y="2340069"/>
              <a:ext cx="501445" cy="466300"/>
            </a:xfrm>
            <a:prstGeom prst="donut">
              <a:avLst>
                <a:gd name="adj" fmla="val 562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grpSp>
        <p:nvGrpSpPr>
          <p:cNvPr id="13" name="Group 12">
            <a:extLst>
              <a:ext uri="{FF2B5EF4-FFF2-40B4-BE49-F238E27FC236}">
                <a16:creationId xmlns:a16="http://schemas.microsoft.com/office/drawing/2014/main" id="{A5FF32A1-DB00-3743-94ED-7ECD87FAFA35}"/>
              </a:ext>
            </a:extLst>
          </p:cNvPr>
          <p:cNvGrpSpPr/>
          <p:nvPr/>
        </p:nvGrpSpPr>
        <p:grpSpPr>
          <a:xfrm>
            <a:off x="204295" y="2361025"/>
            <a:ext cx="4617893" cy="1753856"/>
            <a:chOff x="204295" y="2361025"/>
            <a:chExt cx="4617893" cy="1753856"/>
          </a:xfrm>
        </p:grpSpPr>
        <p:sp>
          <p:nvSpPr>
            <p:cNvPr id="7" name="TextBox 6">
              <a:extLst>
                <a:ext uri="{FF2B5EF4-FFF2-40B4-BE49-F238E27FC236}">
                  <a16:creationId xmlns:a16="http://schemas.microsoft.com/office/drawing/2014/main" id="{A10B1FC4-9489-534E-B97B-65042DC42CDA}"/>
                </a:ext>
              </a:extLst>
            </p:cNvPr>
            <p:cNvSpPr txBox="1"/>
            <p:nvPr/>
          </p:nvSpPr>
          <p:spPr>
            <a:xfrm>
              <a:off x="204295" y="3191551"/>
              <a:ext cx="2359300" cy="923330"/>
            </a:xfrm>
            <a:prstGeom prst="rect">
              <a:avLst/>
            </a:prstGeom>
            <a:noFill/>
          </p:spPr>
          <p:txBody>
            <a:bodyPr wrap="none" rtlCol="0">
              <a:spAutoFit/>
            </a:bodyPr>
            <a:lstStyle/>
            <a:p>
              <a:r>
                <a:rPr lang="en-US" dirty="0">
                  <a:solidFill>
                    <a:schemeClr val="tx2">
                      <a:lumMod val="60000"/>
                      <a:lumOff val="40000"/>
                    </a:schemeClr>
                  </a:solidFill>
                </a:rPr>
                <a:t>To choose answer “A”,</a:t>
              </a:r>
            </a:p>
            <a:p>
              <a:r>
                <a:rPr lang="en-US" dirty="0">
                  <a:solidFill>
                    <a:schemeClr val="tx2">
                      <a:lumMod val="60000"/>
                      <a:lumOff val="40000"/>
                    </a:schemeClr>
                  </a:solidFill>
                </a:rPr>
                <a:t>hold your card with “A”</a:t>
              </a:r>
            </a:p>
            <a:p>
              <a:r>
                <a:rPr lang="en-US" dirty="0">
                  <a:solidFill>
                    <a:schemeClr val="tx2">
                      <a:lumMod val="60000"/>
                      <a:lumOff val="40000"/>
                    </a:schemeClr>
                  </a:solidFill>
                </a:rPr>
                <a:t>at the top.</a:t>
              </a:r>
            </a:p>
          </p:txBody>
        </p:sp>
        <p:sp>
          <p:nvSpPr>
            <p:cNvPr id="11" name="Donut 10">
              <a:extLst>
                <a:ext uri="{FF2B5EF4-FFF2-40B4-BE49-F238E27FC236}">
                  <a16:creationId xmlns:a16="http://schemas.microsoft.com/office/drawing/2014/main" id="{98647B57-C5E8-A547-A055-A85A47BB2D3B}"/>
                </a:ext>
              </a:extLst>
            </p:cNvPr>
            <p:cNvSpPr/>
            <p:nvPr/>
          </p:nvSpPr>
          <p:spPr>
            <a:xfrm>
              <a:off x="4320743" y="2361025"/>
              <a:ext cx="501445" cy="466300"/>
            </a:xfrm>
            <a:prstGeom prst="donut">
              <a:avLst>
                <a:gd name="adj" fmla="val 562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spTree>
    <p:extLst>
      <p:ext uri="{BB962C8B-B14F-4D97-AF65-F5344CB8AC3E}">
        <p14:creationId xmlns:p14="http://schemas.microsoft.com/office/powerpoint/2010/main" val="21322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dirty="0"/>
              <a:t> BC Council on Admissions &amp; Transfer </a:t>
            </a:r>
          </a:p>
        </p:txBody>
      </p:sp>
      <p:sp>
        <p:nvSpPr>
          <p:cNvPr id="10" name="TextBox 9"/>
          <p:cNvSpPr txBox="1"/>
          <p:nvPr/>
        </p:nvSpPr>
        <p:spPr>
          <a:xfrm>
            <a:off x="410052" y="2413118"/>
            <a:ext cx="4651641" cy="1569660"/>
          </a:xfrm>
          <a:prstGeom prst="rect">
            <a:avLst/>
          </a:prstGeom>
          <a:noFill/>
        </p:spPr>
        <p:txBody>
          <a:bodyPr wrap="square" rtlCol="0">
            <a:spAutoFit/>
          </a:bodyPr>
          <a:lstStyle/>
          <a:p>
            <a:r>
              <a:rPr lang="en-CA" sz="3200" dirty="0"/>
              <a:t>Understanding Advanced Placement Grading in BC. October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770" y="1464556"/>
            <a:ext cx="3367199" cy="4357552"/>
          </a:xfrm>
          <a:prstGeom prst="rect">
            <a:avLst/>
          </a:prstGeom>
          <a:ln>
            <a:solidFill>
              <a:schemeClr val="tx1">
                <a:lumMod val="65000"/>
                <a:lumOff val="35000"/>
              </a:schemeClr>
            </a:solidFill>
          </a:ln>
        </p:spPr>
      </p:pic>
      <p:sp>
        <p:nvSpPr>
          <p:cNvPr id="2" name="Rectangle 1"/>
          <p:cNvSpPr/>
          <p:nvPr/>
        </p:nvSpPr>
        <p:spPr>
          <a:xfrm>
            <a:off x="4698061" y="5987019"/>
            <a:ext cx="4278992" cy="369332"/>
          </a:xfrm>
          <a:prstGeom prst="rect">
            <a:avLst/>
          </a:prstGeom>
        </p:spPr>
        <p:txBody>
          <a:bodyPr wrap="none">
            <a:spAutoFit/>
          </a:bodyPr>
          <a:lstStyle/>
          <a:p>
            <a:r>
              <a:rPr lang="en-CA" dirty="0">
                <a:hlinkClick r:id="rId3"/>
              </a:rPr>
              <a:t>http://www.bccat.ca/pubs/AP_Grading.pdf</a:t>
            </a:r>
            <a:r>
              <a:rPr lang="en-CA" dirty="0"/>
              <a:t> </a:t>
            </a:r>
          </a:p>
        </p:txBody>
      </p:sp>
    </p:spTree>
    <p:extLst>
      <p:ext uri="{BB962C8B-B14F-4D97-AF65-F5344CB8AC3E}">
        <p14:creationId xmlns:p14="http://schemas.microsoft.com/office/powerpoint/2010/main" val="180110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1972" y="1390012"/>
            <a:ext cx="8520056" cy="4881834"/>
          </a:xfrm>
        </p:spPr>
        <p:txBody>
          <a:bodyPr anchor="ctr">
            <a:normAutofit/>
          </a:bodyPr>
          <a:lstStyle/>
          <a:p>
            <a:r>
              <a:rPr lang="en-US" dirty="0"/>
              <a:t>The Mainland/ Southwest Region has</a:t>
            </a:r>
            <a:br>
              <a:rPr lang="en-US" dirty="0"/>
            </a:br>
            <a:r>
              <a:rPr lang="en-US" dirty="0"/>
              <a:t> the highest percentage of post-secondary students who did not graduate from high school. </a:t>
            </a:r>
            <a:br>
              <a:rPr lang="en-US" dirty="0"/>
            </a:br>
            <a:r>
              <a:rPr lang="en-US" dirty="0"/>
              <a:t/>
            </a:r>
            <a:br>
              <a:rPr lang="en-US" dirty="0"/>
            </a:br>
            <a:r>
              <a:rPr lang="en-US" dirty="0"/>
              <a:t>a) True</a:t>
            </a:r>
            <a:br>
              <a:rPr lang="en-US" dirty="0"/>
            </a:br>
            <a:r>
              <a:rPr lang="en-US" dirty="0"/>
              <a:t>b) False</a:t>
            </a:r>
            <a:br>
              <a:rPr lang="en-US" dirty="0"/>
            </a:br>
            <a:endParaRPr lang="en-US" sz="3200" dirty="0"/>
          </a:p>
        </p:txBody>
      </p:sp>
      <p:sp>
        <p:nvSpPr>
          <p:cNvPr id="3" name="Footer Placeholder 2"/>
          <p:cNvSpPr>
            <a:spLocks noGrp="1"/>
          </p:cNvSpPr>
          <p:nvPr>
            <p:ph type="ftr" sz="quarter" idx="11"/>
          </p:nvPr>
        </p:nvSpPr>
        <p:spPr/>
        <p:txBody>
          <a:bodyPr/>
          <a:lstStyle/>
          <a:p>
            <a:r>
              <a:rPr lang="en-CA"/>
              <a:t> BC Council on Admissions &amp; Transfer </a:t>
            </a:r>
          </a:p>
        </p:txBody>
      </p:sp>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345165" y="4255661"/>
            <a:ext cx="150319" cy="150319"/>
          </a:xfrm>
          <a:prstGeom prst="rect">
            <a:avLst/>
          </a:prstGeom>
        </p:spPr>
      </p:pic>
      <p:sp>
        <p:nvSpPr>
          <p:cNvPr id="9" name="Oval 8"/>
          <p:cNvSpPr/>
          <p:nvPr/>
        </p:nvSpPr>
        <p:spPr>
          <a:xfrm>
            <a:off x="3787103" y="4161505"/>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3787103" y="4161505"/>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956079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60000"/>
                                        <p:tgtEl>
                                          <p:spTgt spid="10"/>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8"/>
                                        </p:tgtEl>
                                      </p:cBhvr>
                                    </p:cmd>
                                  </p:childTnLst>
                                </p:cTn>
                              </p:par>
                            </p:childTnLst>
                          </p:cTn>
                        </p:par>
                      </p:childTnLst>
                    </p:cTn>
                  </p:par>
                </p:childTnLst>
              </p:cTn>
              <p:nextCondLst>
                <p:cond evt="onClick" delay="0">
                  <p:tgtEl>
                    <p:spTgt spid="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sp>
        <p:nvSpPr>
          <p:cNvPr id="6" name="Title 1"/>
          <p:cNvSpPr txBox="1">
            <a:spLocks/>
          </p:cNvSpPr>
          <p:nvPr/>
        </p:nvSpPr>
        <p:spPr>
          <a:xfrm>
            <a:off x="122447" y="3151252"/>
            <a:ext cx="8238260" cy="623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50"/>
                </a:solidFill>
              </a:rPr>
              <a:t>B) False</a:t>
            </a:r>
            <a:endParaRPr lang="en-CA" b="1" dirty="0">
              <a:solidFill>
                <a:srgbClr val="00B050"/>
              </a:solidFill>
            </a:endParaRPr>
          </a:p>
        </p:txBody>
      </p:sp>
      <p:graphicFrame>
        <p:nvGraphicFramePr>
          <p:cNvPr id="7" name="Chart 6"/>
          <p:cNvGraphicFramePr>
            <a:graphicFrameLocks/>
          </p:cNvGraphicFramePr>
          <p:nvPr>
            <p:extLst>
              <p:ext uri="{D42A27DB-BD31-4B8C-83A1-F6EECF244321}">
                <p14:modId xmlns:p14="http://schemas.microsoft.com/office/powerpoint/2010/main" val="3093345088"/>
              </p:ext>
            </p:extLst>
          </p:nvPr>
        </p:nvGraphicFramePr>
        <p:xfrm>
          <a:off x="1333254" y="1032387"/>
          <a:ext cx="7318377" cy="5506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579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2"/>
            <a:ext cx="7886700" cy="5190817"/>
          </a:xfrm>
        </p:spPr>
        <p:txBody>
          <a:bodyPr/>
          <a:lstStyle/>
          <a:p>
            <a:r>
              <a:rPr lang="en-US" dirty="0"/>
              <a:t>The majority of </a:t>
            </a:r>
            <a:r>
              <a:rPr lang="en-US" u="sng" dirty="0"/>
              <a:t>non-graduates</a:t>
            </a:r>
            <a:r>
              <a:rPr lang="en-US" dirty="0"/>
              <a:t> entering BC public post-secondary education are male.</a:t>
            </a:r>
            <a:br>
              <a:rPr lang="en-US" dirty="0"/>
            </a:br>
            <a:r>
              <a:rPr lang="en-US" dirty="0"/>
              <a:t/>
            </a:r>
            <a:br>
              <a:rPr lang="en-US" dirty="0"/>
            </a:br>
            <a:r>
              <a:rPr lang="en-US" dirty="0"/>
              <a:t>A) True</a:t>
            </a:r>
            <a:br>
              <a:rPr lang="en-US" dirty="0"/>
            </a:br>
            <a:r>
              <a:rPr lang="en-US" dirty="0"/>
              <a:t>B) False</a:t>
            </a:r>
          </a:p>
        </p:txBody>
      </p:sp>
      <p:sp>
        <p:nvSpPr>
          <p:cNvPr id="4" name="Footer Placeholder 3"/>
          <p:cNvSpPr>
            <a:spLocks noGrp="1"/>
          </p:cNvSpPr>
          <p:nvPr>
            <p:ph type="ftr" sz="quarter" idx="11"/>
          </p:nvPr>
        </p:nvSpPr>
        <p:spPr/>
        <p:txBody>
          <a:bodyPr/>
          <a:lstStyle/>
          <a:p>
            <a:r>
              <a:rPr lang="en-CA"/>
              <a:t> BC Council on Admissions &amp; Transfer </a:t>
            </a:r>
          </a:p>
        </p:txBody>
      </p:sp>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520656" y="4358158"/>
            <a:ext cx="150319" cy="150319"/>
          </a:xfrm>
          <a:prstGeom prst="rect">
            <a:avLst/>
          </a:prstGeom>
        </p:spPr>
      </p:pic>
      <p:sp>
        <p:nvSpPr>
          <p:cNvPr id="6" name="Oval 5"/>
          <p:cNvSpPr/>
          <p:nvPr/>
        </p:nvSpPr>
        <p:spPr>
          <a:xfrm>
            <a:off x="3964894" y="3878407"/>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3959708" y="3878407"/>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713824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0"/>
                                        <p:tgtEl>
                                          <p:spTgt spid="7"/>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sp>
        <p:nvSpPr>
          <p:cNvPr id="13" name="Title 1"/>
          <p:cNvSpPr>
            <a:spLocks noGrp="1"/>
          </p:cNvSpPr>
          <p:nvPr>
            <p:ph type="title"/>
          </p:nvPr>
        </p:nvSpPr>
        <p:spPr>
          <a:xfrm>
            <a:off x="693016" y="1266093"/>
            <a:ext cx="7757968" cy="719134"/>
          </a:xfrm>
        </p:spPr>
        <p:txBody>
          <a:bodyPr/>
          <a:lstStyle/>
          <a:p>
            <a:pPr algn="r"/>
            <a:r>
              <a:rPr lang="en-US" b="1" dirty="0">
                <a:solidFill>
                  <a:srgbClr val="00B050"/>
                </a:solidFill>
              </a:rPr>
              <a:t>B) False</a:t>
            </a:r>
            <a:endParaRPr lang="en-CA" b="1" dirty="0">
              <a:solidFill>
                <a:srgbClr val="00B050"/>
              </a:solidFill>
            </a:endParaRPr>
          </a:p>
        </p:txBody>
      </p:sp>
      <p:graphicFrame>
        <p:nvGraphicFramePr>
          <p:cNvPr id="11" name="Chart 10"/>
          <p:cNvGraphicFramePr>
            <a:graphicFrameLocks/>
          </p:cNvGraphicFramePr>
          <p:nvPr>
            <p:extLst/>
          </p:nvPr>
        </p:nvGraphicFramePr>
        <p:xfrm>
          <a:off x="2244970" y="1625660"/>
          <a:ext cx="4654060" cy="47712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D8538AF-29E6-634F-9A61-925AF2FD4122}"/>
              </a:ext>
            </a:extLst>
          </p:cNvPr>
          <p:cNvSpPr txBox="1"/>
          <p:nvPr/>
        </p:nvSpPr>
        <p:spPr>
          <a:xfrm>
            <a:off x="5144238" y="3821757"/>
            <a:ext cx="589935" cy="369332"/>
          </a:xfrm>
          <a:prstGeom prst="rect">
            <a:avLst/>
          </a:prstGeom>
          <a:noFill/>
        </p:spPr>
        <p:txBody>
          <a:bodyPr wrap="square" rtlCol="0">
            <a:spAutoFit/>
          </a:bodyPr>
          <a:lstStyle/>
          <a:p>
            <a:r>
              <a:rPr lang="en-CA" dirty="0"/>
              <a:t>49%</a:t>
            </a:r>
            <a:endParaRPr lang="en-US" dirty="0"/>
          </a:p>
        </p:txBody>
      </p:sp>
      <p:sp>
        <p:nvSpPr>
          <p:cNvPr id="5" name="TextBox 4">
            <a:extLst>
              <a:ext uri="{FF2B5EF4-FFF2-40B4-BE49-F238E27FC236}">
                <a16:creationId xmlns:a16="http://schemas.microsoft.com/office/drawing/2014/main" id="{C2C51A77-19D5-A04B-8E06-85276AED36E7}"/>
              </a:ext>
            </a:extLst>
          </p:cNvPr>
          <p:cNvSpPr txBox="1"/>
          <p:nvPr/>
        </p:nvSpPr>
        <p:spPr>
          <a:xfrm>
            <a:off x="3456810" y="3821757"/>
            <a:ext cx="607634" cy="369332"/>
          </a:xfrm>
          <a:prstGeom prst="rect">
            <a:avLst/>
          </a:prstGeom>
          <a:noFill/>
        </p:spPr>
        <p:txBody>
          <a:bodyPr wrap="square" rtlCol="0">
            <a:spAutoFit/>
          </a:bodyPr>
          <a:lstStyle/>
          <a:p>
            <a:r>
              <a:rPr lang="en-US" dirty="0"/>
              <a:t>51%</a:t>
            </a:r>
          </a:p>
        </p:txBody>
      </p:sp>
    </p:spTree>
    <p:extLst>
      <p:ext uri="{BB962C8B-B14F-4D97-AF65-F5344CB8AC3E}">
        <p14:creationId xmlns:p14="http://schemas.microsoft.com/office/powerpoint/2010/main" val="4050672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dirty="0"/>
              <a:t> BC Council on Admissions &amp; Transfer </a:t>
            </a:r>
          </a:p>
        </p:txBody>
      </p:sp>
      <p:sp>
        <p:nvSpPr>
          <p:cNvPr id="10" name="TextBox 9"/>
          <p:cNvSpPr txBox="1"/>
          <p:nvPr/>
        </p:nvSpPr>
        <p:spPr>
          <a:xfrm>
            <a:off x="703129" y="2295887"/>
            <a:ext cx="4651641" cy="2062103"/>
          </a:xfrm>
          <a:prstGeom prst="rect">
            <a:avLst/>
          </a:prstGeom>
          <a:noFill/>
        </p:spPr>
        <p:txBody>
          <a:bodyPr wrap="square" rtlCol="0">
            <a:spAutoFit/>
          </a:bodyPr>
          <a:lstStyle/>
          <a:p>
            <a:r>
              <a:rPr lang="en-CA" sz="3200" dirty="0"/>
              <a:t>Admissions of High School Non-Graduates to Post-Secondary Institutions in BC. October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770" y="1103332"/>
            <a:ext cx="3595267" cy="4652699"/>
          </a:xfrm>
          <a:prstGeom prst="rect">
            <a:avLst/>
          </a:prstGeom>
          <a:ln>
            <a:solidFill>
              <a:schemeClr val="tx1">
                <a:lumMod val="65000"/>
                <a:lumOff val="35000"/>
              </a:schemeClr>
            </a:solidFill>
          </a:ln>
        </p:spPr>
      </p:pic>
      <p:sp>
        <p:nvSpPr>
          <p:cNvPr id="2" name="Rectangle 1"/>
          <p:cNvSpPr/>
          <p:nvPr/>
        </p:nvSpPr>
        <p:spPr>
          <a:xfrm>
            <a:off x="4954776" y="5793827"/>
            <a:ext cx="4189224" cy="369332"/>
          </a:xfrm>
          <a:prstGeom prst="rect">
            <a:avLst/>
          </a:prstGeom>
        </p:spPr>
        <p:txBody>
          <a:bodyPr wrap="none">
            <a:spAutoFit/>
          </a:bodyPr>
          <a:lstStyle/>
          <a:p>
            <a:r>
              <a:rPr lang="en-CA" dirty="0">
                <a:hlinkClick r:id="rId3"/>
              </a:rPr>
              <a:t>http://www.bccat.ca/pubs/Non-Grads.pdf</a:t>
            </a:r>
            <a:r>
              <a:rPr lang="en-CA" dirty="0"/>
              <a:t> </a:t>
            </a:r>
          </a:p>
        </p:txBody>
      </p:sp>
    </p:spTree>
    <p:extLst>
      <p:ext uri="{BB962C8B-B14F-4D97-AF65-F5344CB8AC3E}">
        <p14:creationId xmlns:p14="http://schemas.microsoft.com/office/powerpoint/2010/main" val="192391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57583"/>
            <a:ext cx="7886700" cy="5011812"/>
          </a:xfrm>
        </p:spPr>
        <p:txBody>
          <a:bodyPr/>
          <a:lstStyle/>
          <a:p>
            <a:r>
              <a:rPr lang="en-US" dirty="0"/>
              <a:t>Having a university-educated parent more than doubles the likelihood of going to university. </a:t>
            </a:r>
            <a:br>
              <a:rPr lang="en-US" dirty="0"/>
            </a:br>
            <a:r>
              <a:rPr lang="en-US" dirty="0"/>
              <a:t/>
            </a:r>
            <a:br>
              <a:rPr lang="en-US" dirty="0"/>
            </a:br>
            <a:r>
              <a:rPr lang="en-US" dirty="0"/>
              <a:t>A) Yes</a:t>
            </a:r>
            <a:br>
              <a:rPr lang="en-US" dirty="0"/>
            </a:br>
            <a:r>
              <a:rPr lang="en-US" dirty="0"/>
              <a:t>B) No</a:t>
            </a:r>
          </a:p>
        </p:txBody>
      </p:sp>
      <p:pic>
        <p:nvPicPr>
          <p:cNvPr id="6"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217674" y="4903411"/>
            <a:ext cx="150319" cy="150319"/>
          </a:xfrm>
          <a:prstGeom prst="rect">
            <a:avLst/>
          </a:prstGeom>
        </p:spPr>
      </p:pic>
      <p:sp>
        <p:nvSpPr>
          <p:cNvPr id="7" name="Oval 6"/>
          <p:cNvSpPr/>
          <p:nvPr/>
        </p:nvSpPr>
        <p:spPr>
          <a:xfrm>
            <a:off x="6659612" y="4809255"/>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6659612" y="4809255"/>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4" name="Footer Placeholder 3"/>
          <p:cNvSpPr>
            <a:spLocks noGrp="1"/>
          </p:cNvSpPr>
          <p:nvPr>
            <p:ph type="ftr" sz="quarter" idx="11"/>
          </p:nvPr>
        </p:nvSpPr>
        <p:spPr/>
        <p:txBody>
          <a:bodyPr/>
          <a:lstStyle/>
          <a:p>
            <a:r>
              <a:rPr lang="en-CA"/>
              <a:t> BC Council on Admissions &amp; Transfer </a:t>
            </a:r>
          </a:p>
        </p:txBody>
      </p:sp>
    </p:spTree>
    <p:extLst>
      <p:ext uri="{BB962C8B-B14F-4D97-AF65-F5344CB8AC3E}">
        <p14:creationId xmlns:p14="http://schemas.microsoft.com/office/powerpoint/2010/main" val="2559957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60000"/>
                                        <p:tgtEl>
                                          <p:spTgt spid="8"/>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6"/>
                                        </p:tgtEl>
                                      </p:cBhvr>
                                    </p:cmd>
                                  </p:childTnLst>
                                </p:cTn>
                              </p:par>
                            </p:childTnLst>
                          </p:cTn>
                        </p:par>
                      </p:childTnLst>
                    </p:cTn>
                  </p:par>
                </p:childTnLst>
              </p:cTn>
              <p:nextCondLst>
                <p:cond evt="onClick" delay="0">
                  <p:tgtEl>
                    <p:spTgt spid="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59" y="1029665"/>
            <a:ext cx="7642246" cy="961401"/>
          </a:xfrm>
        </p:spPr>
        <p:txBody>
          <a:bodyPr/>
          <a:lstStyle/>
          <a:p>
            <a:r>
              <a:rPr lang="en-US" b="1" dirty="0">
                <a:solidFill>
                  <a:srgbClr val="00B050"/>
                </a:solidFill>
              </a:rPr>
              <a:t>A) True</a:t>
            </a:r>
          </a:p>
        </p:txBody>
      </p:sp>
      <p:sp>
        <p:nvSpPr>
          <p:cNvPr id="4" name="Footer Placeholder 3"/>
          <p:cNvSpPr>
            <a:spLocks noGrp="1"/>
          </p:cNvSpPr>
          <p:nvPr>
            <p:ph type="ftr" sz="quarter" idx="11"/>
          </p:nvPr>
        </p:nvSpPr>
        <p:spPr/>
        <p:txBody>
          <a:bodyPr/>
          <a:lstStyle/>
          <a:p>
            <a:r>
              <a:rPr lang="en-CA"/>
              <a:t> BC Council on Admissions &amp; Transfer </a:t>
            </a:r>
          </a:p>
        </p:txBody>
      </p:sp>
      <p:graphicFrame>
        <p:nvGraphicFramePr>
          <p:cNvPr id="6" name="Chart 5"/>
          <p:cNvGraphicFramePr/>
          <p:nvPr>
            <p:extLst/>
          </p:nvPr>
        </p:nvGraphicFramePr>
        <p:xfrm>
          <a:off x="398584" y="1535723"/>
          <a:ext cx="8124093" cy="481642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56959" y="6352144"/>
            <a:ext cx="2480615"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Calibri Light" panose="020F0302020204030204" pitchFamily="34" charset="0"/>
              </a:rPr>
              <a:t>Derived from CCL (2009)</a:t>
            </a:r>
            <a:endParaRPr lang="en-CA" dirty="0"/>
          </a:p>
        </p:txBody>
      </p:sp>
      <p:sp>
        <p:nvSpPr>
          <p:cNvPr id="7" name="Oval 6"/>
          <p:cNvSpPr/>
          <p:nvPr/>
        </p:nvSpPr>
        <p:spPr>
          <a:xfrm>
            <a:off x="1969477" y="3943933"/>
            <a:ext cx="845359" cy="18053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6787662" y="2497124"/>
            <a:ext cx="845359" cy="3094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760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dirty="0"/>
              <a:t> BC Council on Admissions &amp; Transfer </a:t>
            </a:r>
          </a:p>
        </p:txBody>
      </p:sp>
      <p:sp>
        <p:nvSpPr>
          <p:cNvPr id="10" name="TextBox 9"/>
          <p:cNvSpPr txBox="1"/>
          <p:nvPr/>
        </p:nvSpPr>
        <p:spPr>
          <a:xfrm>
            <a:off x="778434" y="1970224"/>
            <a:ext cx="4148570" cy="2554545"/>
          </a:xfrm>
          <a:prstGeom prst="rect">
            <a:avLst/>
          </a:prstGeom>
          <a:noFill/>
        </p:spPr>
        <p:txBody>
          <a:bodyPr wrap="square" rtlCol="0">
            <a:spAutoFit/>
          </a:bodyPr>
          <a:lstStyle/>
          <a:p>
            <a:r>
              <a:rPr lang="en-CA" sz="3200" dirty="0"/>
              <a:t>Admissions Policies and Practices for Underrepresented Groups of Students. September 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004" y="1592615"/>
            <a:ext cx="3153774" cy="4081354"/>
          </a:xfrm>
          <a:prstGeom prst="rect">
            <a:avLst/>
          </a:prstGeom>
          <a:ln>
            <a:solidFill>
              <a:schemeClr val="tx1">
                <a:lumMod val="65000"/>
                <a:lumOff val="35000"/>
              </a:schemeClr>
            </a:solidFill>
          </a:ln>
        </p:spPr>
      </p:pic>
      <p:sp>
        <p:nvSpPr>
          <p:cNvPr id="4" name="Rectangle 3"/>
          <p:cNvSpPr/>
          <p:nvPr/>
        </p:nvSpPr>
        <p:spPr>
          <a:xfrm>
            <a:off x="2602522" y="5694571"/>
            <a:ext cx="5955323" cy="369332"/>
          </a:xfrm>
          <a:prstGeom prst="rect">
            <a:avLst/>
          </a:prstGeom>
        </p:spPr>
        <p:txBody>
          <a:bodyPr wrap="square">
            <a:spAutoFit/>
          </a:bodyPr>
          <a:lstStyle/>
          <a:p>
            <a:r>
              <a:rPr lang="en-CA" dirty="0">
                <a:hlinkClick r:id="rId3"/>
              </a:rPr>
              <a:t>http://www.bccat.ca/pubs/Underrepresented_Groups.pdf</a:t>
            </a:r>
            <a:r>
              <a:rPr lang="en-CA" dirty="0"/>
              <a:t> </a:t>
            </a:r>
          </a:p>
        </p:txBody>
      </p:sp>
    </p:spTree>
    <p:extLst>
      <p:ext uri="{BB962C8B-B14F-4D97-AF65-F5344CB8AC3E}">
        <p14:creationId xmlns:p14="http://schemas.microsoft.com/office/powerpoint/2010/main" val="215718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7269" y="736445"/>
            <a:ext cx="9056731" cy="5756429"/>
          </a:xfrm>
        </p:spPr>
        <p:txBody>
          <a:bodyPr anchor="ctr">
            <a:normAutofit/>
          </a:bodyPr>
          <a:lstStyle/>
          <a:p>
            <a:r>
              <a:rPr lang="en-US" dirty="0"/>
              <a:t>Which of the following program areas ranks high for domestic student credit transfer, and low for credit transfer by international students?</a:t>
            </a:r>
            <a:br>
              <a:rPr lang="en-US" dirty="0"/>
            </a:br>
            <a:r>
              <a:rPr lang="en-US" dirty="0"/>
              <a:t/>
            </a:r>
            <a:br>
              <a:rPr lang="en-US" dirty="0"/>
            </a:br>
            <a:r>
              <a:rPr lang="en-US" dirty="0"/>
              <a:t>A) Engineering &amp; Applied Sciences</a:t>
            </a:r>
            <a:br>
              <a:rPr lang="en-US" dirty="0"/>
            </a:br>
            <a:r>
              <a:rPr lang="en-US" dirty="0"/>
              <a:t>B) Trades</a:t>
            </a:r>
            <a:br>
              <a:rPr lang="en-US" dirty="0"/>
            </a:br>
            <a:r>
              <a:rPr lang="en-US" dirty="0"/>
              <a:t>C) Health</a:t>
            </a:r>
            <a:br>
              <a:rPr lang="en-US" dirty="0"/>
            </a:br>
            <a:r>
              <a:rPr lang="en-US" dirty="0"/>
              <a:t>D) Education</a:t>
            </a:r>
            <a:endParaRPr lang="en-US" sz="3200" dirty="0"/>
          </a:p>
        </p:txBody>
      </p:sp>
      <p:sp>
        <p:nvSpPr>
          <p:cNvPr id="3" name="Footer Placeholder 2"/>
          <p:cNvSpPr>
            <a:spLocks noGrp="1"/>
          </p:cNvSpPr>
          <p:nvPr>
            <p:ph type="ftr" sz="quarter" idx="11"/>
          </p:nvPr>
        </p:nvSpPr>
        <p:spPr>
          <a:xfrm>
            <a:off x="3072584" y="6380787"/>
            <a:ext cx="3086100" cy="365125"/>
          </a:xfrm>
        </p:spPr>
        <p:txBody>
          <a:bodyPr/>
          <a:lstStyle/>
          <a:p>
            <a:r>
              <a:rPr lang="en-CA" dirty="0"/>
              <a:t> BC Council on Admissions &amp; Transfer </a:t>
            </a:r>
          </a:p>
        </p:txBody>
      </p:sp>
      <p:pic>
        <p:nvPicPr>
          <p:cNvPr id="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618036" y="4948033"/>
            <a:ext cx="150319" cy="150319"/>
          </a:xfrm>
          <a:prstGeom prst="rect">
            <a:avLst/>
          </a:prstGeom>
        </p:spPr>
      </p:pic>
      <p:sp>
        <p:nvSpPr>
          <p:cNvPr id="9" name="Oval 8"/>
          <p:cNvSpPr/>
          <p:nvPr/>
        </p:nvSpPr>
        <p:spPr>
          <a:xfrm>
            <a:off x="7059974" y="4853877"/>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7059974" y="4853877"/>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0828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60000"/>
                                        <p:tgtEl>
                                          <p:spTgt spid="10"/>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606035"/>
          </a:xfrm>
        </p:spPr>
        <p:txBody>
          <a:bodyPr/>
          <a:lstStyle/>
          <a:p>
            <a:r>
              <a:rPr lang="en-US" dirty="0"/>
              <a:t>Let’s play:</a:t>
            </a:r>
            <a:br>
              <a:rPr lang="en-US" dirty="0"/>
            </a:br>
            <a:r>
              <a:rPr lang="en-US" dirty="0"/>
              <a:t/>
            </a:r>
            <a:br>
              <a:rPr lang="en-US" dirty="0"/>
            </a:br>
            <a:r>
              <a:rPr lang="en-US" dirty="0"/>
              <a:t/>
            </a:r>
            <a:br>
              <a:rPr lang="en-US" dirty="0"/>
            </a:br>
            <a:endParaRPr lang="en-CA" dirty="0"/>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5" name="TextBox 4"/>
          <p:cNvSpPr txBox="1"/>
          <p:nvPr/>
        </p:nvSpPr>
        <p:spPr>
          <a:xfrm>
            <a:off x="790514" y="1809382"/>
            <a:ext cx="7905135" cy="3539430"/>
          </a:xfrm>
          <a:prstGeom prst="rect">
            <a:avLst/>
          </a:prstGeom>
          <a:noFill/>
        </p:spPr>
        <p:txBody>
          <a:bodyPr wrap="square" rtlCol="0">
            <a:spAutoFit/>
          </a:bodyPr>
          <a:lstStyle/>
          <a:p>
            <a:pPr marL="457200" indent="-457200">
              <a:buFont typeface="Arial" charset="0"/>
              <a:buChar char="•"/>
            </a:pPr>
            <a:r>
              <a:rPr lang="en-US" sz="2800" dirty="0"/>
              <a:t>We will be testing your knowledge regarding student transitions, mobility, access, and some other areas.</a:t>
            </a:r>
          </a:p>
          <a:p>
            <a:pPr marL="457200" indent="-457200">
              <a:buFont typeface="Arial" charset="0"/>
              <a:buChar char="•"/>
            </a:pPr>
            <a:r>
              <a:rPr lang="en-US" sz="2800" dirty="0"/>
              <a:t>Your table will discuss, and choose </a:t>
            </a:r>
            <a:r>
              <a:rPr lang="en-US" sz="2800" b="1" dirty="0"/>
              <a:t>one</a:t>
            </a:r>
            <a:r>
              <a:rPr lang="en-US" sz="2800" dirty="0"/>
              <a:t> answer within 60 seconds.</a:t>
            </a:r>
          </a:p>
          <a:p>
            <a:pPr marL="457200" indent="-457200">
              <a:buFont typeface="Arial" charset="0"/>
              <a:buChar char="•"/>
            </a:pPr>
            <a:r>
              <a:rPr lang="en-US" sz="2800" dirty="0"/>
              <a:t>We will scan your answer to record it.</a:t>
            </a:r>
          </a:p>
          <a:p>
            <a:pPr marL="457200" indent="-457200">
              <a:buFont typeface="Arial" charset="0"/>
              <a:buChar char="•"/>
            </a:pPr>
            <a:r>
              <a:rPr lang="en-US" sz="2800" dirty="0"/>
              <a:t>Some of you will demonstrate your mastery of student transitions and mobility!</a:t>
            </a:r>
          </a:p>
        </p:txBody>
      </p:sp>
    </p:spTree>
    <p:extLst>
      <p:ext uri="{BB962C8B-B14F-4D97-AF65-F5344CB8AC3E}">
        <p14:creationId xmlns:p14="http://schemas.microsoft.com/office/powerpoint/2010/main" val="188189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5" y="2272359"/>
            <a:ext cx="8515350" cy="623945"/>
          </a:xfrm>
        </p:spPr>
        <p:txBody>
          <a:bodyPr/>
          <a:lstStyle/>
          <a:p>
            <a:r>
              <a:rPr lang="en-US" b="1" dirty="0">
                <a:solidFill>
                  <a:srgbClr val="00B050"/>
                </a:solidFill>
              </a:rPr>
              <a:t>C) Health</a:t>
            </a:r>
            <a:endParaRPr lang="en-CA" b="1" dirty="0">
              <a:solidFill>
                <a:srgbClr val="00B050"/>
              </a:solidFill>
            </a:endParaRPr>
          </a:p>
        </p:txBody>
      </p:sp>
      <p:graphicFrame>
        <p:nvGraphicFramePr>
          <p:cNvPr id="6" name="Chart 5"/>
          <p:cNvGraphicFramePr>
            <a:graphicFrameLocks/>
          </p:cNvGraphicFramePr>
          <p:nvPr>
            <p:extLst>
              <p:ext uri="{D42A27DB-BD31-4B8C-83A1-F6EECF244321}">
                <p14:modId xmlns:p14="http://schemas.microsoft.com/office/powerpoint/2010/main" val="33723051"/>
              </p:ext>
            </p:extLst>
          </p:nvPr>
        </p:nvGraphicFramePr>
        <p:xfrm>
          <a:off x="2642033" y="840201"/>
          <a:ext cx="6353908" cy="60256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5845" y="6538913"/>
            <a:ext cx="2466188" cy="307777"/>
          </a:xfrm>
          <a:prstGeom prst="rect">
            <a:avLst/>
          </a:prstGeom>
          <a:noFill/>
        </p:spPr>
        <p:txBody>
          <a:bodyPr wrap="none" rtlCol="0">
            <a:spAutoFit/>
          </a:bodyPr>
          <a:lstStyle/>
          <a:p>
            <a:r>
              <a:rPr lang="en-US" sz="1400" dirty="0"/>
              <a:t>Source: AEST, CDW Spring 2018</a:t>
            </a:r>
          </a:p>
        </p:txBody>
      </p:sp>
    </p:spTree>
    <p:extLst>
      <p:ext uri="{BB962C8B-B14F-4D97-AF65-F5344CB8AC3E}">
        <p14:creationId xmlns:p14="http://schemas.microsoft.com/office/powerpoint/2010/main" val="324194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085AF6DF-B4A5-284D-ABEE-4991DCF02D83}"/>
              </a:ext>
            </a:extLst>
          </p:cNvPr>
          <p:cNvSpPr/>
          <p:nvPr/>
        </p:nvSpPr>
        <p:spPr>
          <a:xfrm>
            <a:off x="7495767" y="5156468"/>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28650" y="1057583"/>
            <a:ext cx="7886700" cy="1921591"/>
          </a:xfrm>
        </p:spPr>
        <p:txBody>
          <a:bodyPr/>
          <a:lstStyle/>
          <a:p>
            <a:r>
              <a:rPr lang="en-US" dirty="0"/>
              <a:t>Which of the following lists includes student groups which all have above average mobility rates?</a:t>
            </a:r>
          </a:p>
        </p:txBody>
      </p:sp>
      <p:sp>
        <p:nvSpPr>
          <p:cNvPr id="27" name="Oval 26">
            <a:extLst>
              <a:ext uri="{FF2B5EF4-FFF2-40B4-BE49-F238E27FC236}">
                <a16:creationId xmlns:a16="http://schemas.microsoft.com/office/drawing/2014/main" id="{696D59AC-0614-B745-BFA2-C8271822F18A}"/>
              </a:ext>
            </a:extLst>
          </p:cNvPr>
          <p:cNvSpPr/>
          <p:nvPr/>
        </p:nvSpPr>
        <p:spPr>
          <a:xfrm>
            <a:off x="7495767" y="5156468"/>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8" name="TextBox 7"/>
          <p:cNvSpPr txBox="1"/>
          <p:nvPr/>
        </p:nvSpPr>
        <p:spPr>
          <a:xfrm>
            <a:off x="453599" y="3586808"/>
            <a:ext cx="9895794" cy="1569660"/>
          </a:xfrm>
          <a:prstGeom prst="rect">
            <a:avLst/>
          </a:prstGeom>
          <a:noFill/>
        </p:spPr>
        <p:txBody>
          <a:bodyPr wrap="square" rtlCol="0">
            <a:spAutoFit/>
          </a:bodyPr>
          <a:lstStyle/>
          <a:p>
            <a:pPr marL="457200" indent="-457200">
              <a:buAutoNum type="alphaUcParenR"/>
            </a:pPr>
            <a:r>
              <a:rPr lang="en-US" sz="2400" dirty="0"/>
              <a:t>Female, non-indigenous, and international students</a:t>
            </a:r>
          </a:p>
          <a:p>
            <a:pPr marL="457200" indent="-457200">
              <a:buAutoNum type="alphaUcParenR"/>
            </a:pPr>
            <a:r>
              <a:rPr lang="en-US" sz="2400" dirty="0"/>
              <a:t>Female, indigenous, and domestic students</a:t>
            </a:r>
          </a:p>
          <a:p>
            <a:pPr marL="457200" indent="-457200">
              <a:buAutoNum type="alphaUcParenR"/>
            </a:pPr>
            <a:r>
              <a:rPr lang="en-US" sz="2400" dirty="0"/>
              <a:t>Male, indigenous, and domestic students</a:t>
            </a:r>
          </a:p>
          <a:p>
            <a:pPr marL="457200" indent="-457200">
              <a:buAutoNum type="alphaUcParenR"/>
            </a:pPr>
            <a:r>
              <a:rPr lang="en-US" sz="2400" dirty="0"/>
              <a:t>Male, non-indigenous, and international students</a:t>
            </a:r>
          </a:p>
        </p:txBody>
      </p:sp>
    </p:spTree>
    <p:extLst>
      <p:ext uri="{BB962C8B-B14F-4D97-AF65-F5344CB8AC3E}">
        <p14:creationId xmlns:p14="http://schemas.microsoft.com/office/powerpoint/2010/main" val="17305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60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066" y="1110002"/>
            <a:ext cx="5225968" cy="1561258"/>
          </a:xfrm>
          <a:prstGeom prst="rect">
            <a:avLst/>
          </a:prstGeom>
        </p:spPr>
      </p:pic>
      <p:pic>
        <p:nvPicPr>
          <p:cNvPr id="7" name="Picture 6">
            <a:extLst>
              <a:ext uri="{FF2B5EF4-FFF2-40B4-BE49-F238E27FC236}">
                <a16:creationId xmlns:a16="http://schemas.microsoft.com/office/drawing/2014/main" id="{545CE492-9A31-114D-A2EF-4352DEC5E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24" y="2775601"/>
            <a:ext cx="5065844" cy="1634143"/>
          </a:xfrm>
          <a:prstGeom prst="rect">
            <a:avLst/>
          </a:prstGeom>
        </p:spPr>
      </p:pic>
      <p:pic>
        <p:nvPicPr>
          <p:cNvPr id="9" name="Picture 8">
            <a:extLst>
              <a:ext uri="{FF2B5EF4-FFF2-40B4-BE49-F238E27FC236}">
                <a16:creationId xmlns:a16="http://schemas.microsoft.com/office/drawing/2014/main" id="{8A0EC2D3-BB8C-5249-B7FB-88268B003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279" y="4584895"/>
            <a:ext cx="5253179" cy="1720531"/>
          </a:xfrm>
          <a:prstGeom prst="rect">
            <a:avLst/>
          </a:prstGeom>
        </p:spPr>
      </p:pic>
      <p:sp>
        <p:nvSpPr>
          <p:cNvPr id="5" name="Donut 4">
            <a:extLst>
              <a:ext uri="{FF2B5EF4-FFF2-40B4-BE49-F238E27FC236}">
                <a16:creationId xmlns:a16="http://schemas.microsoft.com/office/drawing/2014/main" id="{7E9DFB06-EA1A-774E-8175-8BA047ECB9B4}"/>
              </a:ext>
            </a:extLst>
          </p:cNvPr>
          <p:cNvSpPr/>
          <p:nvPr/>
        </p:nvSpPr>
        <p:spPr>
          <a:xfrm>
            <a:off x="3775587" y="1727475"/>
            <a:ext cx="743318" cy="430653"/>
          </a:xfrm>
          <a:prstGeom prst="donut">
            <a:avLst>
              <a:gd name="adj" fmla="val 99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1A60253A-7A06-8040-80DA-DB9F9CC90DCA}"/>
              </a:ext>
            </a:extLst>
          </p:cNvPr>
          <p:cNvSpPr/>
          <p:nvPr/>
        </p:nvSpPr>
        <p:spPr>
          <a:xfrm>
            <a:off x="1444360" y="3427092"/>
            <a:ext cx="826892" cy="430653"/>
          </a:xfrm>
          <a:prstGeom prst="donut">
            <a:avLst>
              <a:gd name="adj" fmla="val 99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C9DFE476-47D0-F34C-AC37-264825289E9D}"/>
              </a:ext>
            </a:extLst>
          </p:cNvPr>
          <p:cNvSpPr/>
          <p:nvPr/>
        </p:nvSpPr>
        <p:spPr>
          <a:xfrm>
            <a:off x="3892591" y="5235732"/>
            <a:ext cx="850490" cy="430653"/>
          </a:xfrm>
          <a:prstGeom prst="donut">
            <a:avLst>
              <a:gd name="adj" fmla="val 991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6DC50DD8-B0DB-1D40-AAF1-4B05EE2A59A2}"/>
              </a:ext>
            </a:extLst>
          </p:cNvPr>
          <p:cNvSpPr/>
          <p:nvPr/>
        </p:nvSpPr>
        <p:spPr>
          <a:xfrm>
            <a:off x="50144" y="4861640"/>
            <a:ext cx="2510176" cy="646331"/>
          </a:xfrm>
          <a:prstGeom prst="rect">
            <a:avLst/>
          </a:prstGeom>
        </p:spPr>
        <p:txBody>
          <a:bodyPr wrap="square">
            <a:spAutoFit/>
          </a:bodyPr>
          <a:lstStyle/>
          <a:p>
            <a:r>
              <a:rPr lang="en-US" dirty="0">
                <a:solidFill>
                  <a:srgbClr val="00B050"/>
                </a:solidFill>
              </a:rPr>
              <a:t>B) Female, indigenous, and domestic students</a:t>
            </a:r>
          </a:p>
        </p:txBody>
      </p:sp>
    </p:spTree>
    <p:extLst>
      <p:ext uri="{BB962C8B-B14F-4D97-AF65-F5344CB8AC3E}">
        <p14:creationId xmlns:p14="http://schemas.microsoft.com/office/powerpoint/2010/main" val="155245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1921591"/>
          </a:xfrm>
        </p:spPr>
        <p:txBody>
          <a:bodyPr/>
          <a:lstStyle/>
          <a:p>
            <a:r>
              <a:rPr lang="en-US" dirty="0"/>
              <a:t>Lightning Round: Which groups have above average mobility rates?</a:t>
            </a:r>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8" name="TextBox 7"/>
          <p:cNvSpPr txBox="1"/>
          <p:nvPr/>
        </p:nvSpPr>
        <p:spPr>
          <a:xfrm>
            <a:off x="1072937" y="2979174"/>
            <a:ext cx="4200341" cy="584775"/>
          </a:xfrm>
          <a:prstGeom prst="rect">
            <a:avLst/>
          </a:prstGeom>
          <a:noFill/>
        </p:spPr>
        <p:txBody>
          <a:bodyPr wrap="square" rtlCol="0">
            <a:spAutoFit/>
          </a:bodyPr>
          <a:lstStyle/>
          <a:p>
            <a:pPr marL="285750" indent="-285750">
              <a:buFont typeface="Arial" charset="0"/>
              <a:buChar char="•"/>
            </a:pPr>
            <a:r>
              <a:rPr lang="en-US" sz="3200" dirty="0"/>
              <a:t>Indigenous students</a:t>
            </a:r>
          </a:p>
        </p:txBody>
      </p:sp>
      <p:sp>
        <p:nvSpPr>
          <p:cNvPr id="5" name="Oval 3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 name="Oval 32"/>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7" name="Oval 31"/>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Tree>
    <p:extLst>
      <p:ext uri="{BB962C8B-B14F-4D97-AF65-F5344CB8AC3E}">
        <p14:creationId xmlns:p14="http://schemas.microsoft.com/office/powerpoint/2010/main" val="618218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afterEffect">
                                  <p:stCondLst>
                                    <p:cond delay="100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25"/>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21"/>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15"/>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13"/>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12"/>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11"/>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10"/>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9"/>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7"/>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1921591"/>
          </a:xfrm>
        </p:spPr>
        <p:txBody>
          <a:bodyPr/>
          <a:lstStyle/>
          <a:p>
            <a:r>
              <a:rPr lang="en-US" dirty="0"/>
              <a:t>Lightning Round: Which groups have above average mobility rates?</a:t>
            </a:r>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8" name="TextBox 7"/>
          <p:cNvSpPr txBox="1"/>
          <p:nvPr/>
        </p:nvSpPr>
        <p:spPr>
          <a:xfrm>
            <a:off x="1072937" y="2900537"/>
            <a:ext cx="5318627" cy="584775"/>
          </a:xfrm>
          <a:prstGeom prst="rect">
            <a:avLst/>
          </a:prstGeom>
          <a:noFill/>
        </p:spPr>
        <p:txBody>
          <a:bodyPr wrap="square" rtlCol="0">
            <a:spAutoFit/>
          </a:bodyPr>
          <a:lstStyle/>
          <a:p>
            <a:pPr marL="285750" indent="-285750">
              <a:buFont typeface="Arial" charset="0"/>
              <a:buChar char="•"/>
            </a:pPr>
            <a:r>
              <a:rPr lang="en-US" sz="3200" dirty="0"/>
              <a:t>Aboriginal students - </a:t>
            </a:r>
            <a:r>
              <a:rPr lang="en-US" sz="3200" dirty="0">
                <a:solidFill>
                  <a:srgbClr val="00B050"/>
                </a:solidFill>
              </a:rPr>
              <a:t>True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674"/>
            <a:ext cx="9144000" cy="2949677"/>
          </a:xfrm>
          <a:prstGeom prst="rect">
            <a:avLst/>
          </a:prstGeom>
        </p:spPr>
      </p:pic>
    </p:spTree>
    <p:extLst>
      <p:ext uri="{BB962C8B-B14F-4D97-AF65-F5344CB8AC3E}">
        <p14:creationId xmlns:p14="http://schemas.microsoft.com/office/powerpoint/2010/main" val="128755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1921591"/>
          </a:xfrm>
        </p:spPr>
        <p:txBody>
          <a:bodyPr/>
          <a:lstStyle/>
          <a:p>
            <a:r>
              <a:rPr lang="en-US" dirty="0"/>
              <a:t>Lightning Round: Which groups have above average mobility rates?</a:t>
            </a:r>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8" name="TextBox 7"/>
          <p:cNvSpPr txBox="1"/>
          <p:nvPr/>
        </p:nvSpPr>
        <p:spPr>
          <a:xfrm>
            <a:off x="1093958" y="2979174"/>
            <a:ext cx="4200341" cy="584775"/>
          </a:xfrm>
          <a:prstGeom prst="rect">
            <a:avLst/>
          </a:prstGeom>
          <a:noFill/>
        </p:spPr>
        <p:txBody>
          <a:bodyPr wrap="square" rtlCol="0">
            <a:spAutoFit/>
          </a:bodyPr>
          <a:lstStyle/>
          <a:p>
            <a:pPr marL="285750" indent="-285750">
              <a:buFont typeface="Arial" charset="0"/>
              <a:buChar char="•"/>
            </a:pPr>
            <a:r>
              <a:rPr lang="en-US" sz="3200" dirty="0"/>
              <a:t>International students</a:t>
            </a:r>
          </a:p>
        </p:txBody>
      </p:sp>
      <p:sp>
        <p:nvSpPr>
          <p:cNvPr id="5" name="Oval 3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 name="Oval 32"/>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7" name="Oval 31"/>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5497512" y="4050225"/>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Tree>
    <p:extLst>
      <p:ext uri="{BB962C8B-B14F-4D97-AF65-F5344CB8AC3E}">
        <p14:creationId xmlns:p14="http://schemas.microsoft.com/office/powerpoint/2010/main" val="868025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afterEffect">
                                  <p:stCondLst>
                                    <p:cond delay="100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25"/>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21"/>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15"/>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13"/>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12"/>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11"/>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10"/>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9"/>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7"/>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1921591"/>
          </a:xfrm>
        </p:spPr>
        <p:txBody>
          <a:bodyPr/>
          <a:lstStyle/>
          <a:p>
            <a:r>
              <a:rPr lang="en-US" dirty="0"/>
              <a:t>Lightning Round: Which groups have above average mobility rates?</a:t>
            </a:r>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8" name="TextBox 7"/>
          <p:cNvSpPr txBox="1"/>
          <p:nvPr/>
        </p:nvSpPr>
        <p:spPr>
          <a:xfrm>
            <a:off x="1093958" y="2979174"/>
            <a:ext cx="6304369" cy="584775"/>
          </a:xfrm>
          <a:prstGeom prst="rect">
            <a:avLst/>
          </a:prstGeom>
          <a:noFill/>
        </p:spPr>
        <p:txBody>
          <a:bodyPr wrap="square" rtlCol="0">
            <a:spAutoFit/>
          </a:bodyPr>
          <a:lstStyle/>
          <a:p>
            <a:pPr marL="285750" indent="-285750">
              <a:buFont typeface="Arial" charset="0"/>
              <a:buChar char="•"/>
            </a:pPr>
            <a:r>
              <a:rPr lang="en-US" sz="3200" dirty="0"/>
              <a:t>International students </a:t>
            </a:r>
            <a:r>
              <a:rPr lang="mr-IN" sz="3200" dirty="0"/>
              <a:t>–</a:t>
            </a:r>
            <a:r>
              <a:rPr lang="en-US" sz="3200" dirty="0"/>
              <a:t> </a:t>
            </a:r>
            <a:r>
              <a:rPr lang="en-US" sz="3200" dirty="0">
                <a:solidFill>
                  <a:srgbClr val="FF0000"/>
                </a:solidFill>
              </a:rPr>
              <a:t>Not true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32" y="3443009"/>
            <a:ext cx="8901735" cy="2915512"/>
          </a:xfrm>
          <a:prstGeom prst="rect">
            <a:avLst/>
          </a:prstGeom>
        </p:spPr>
      </p:pic>
    </p:spTree>
    <p:extLst>
      <p:ext uri="{BB962C8B-B14F-4D97-AF65-F5344CB8AC3E}">
        <p14:creationId xmlns:p14="http://schemas.microsoft.com/office/powerpoint/2010/main" val="1475588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0081" y="937561"/>
            <a:ext cx="7620000" cy="79123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did we learn?</a:t>
            </a:r>
          </a:p>
        </p:txBody>
      </p:sp>
      <p:sp>
        <p:nvSpPr>
          <p:cNvPr id="4" name="TextBox 3"/>
          <p:cNvSpPr txBox="1"/>
          <p:nvPr/>
        </p:nvSpPr>
        <p:spPr>
          <a:xfrm>
            <a:off x="893379" y="1645266"/>
            <a:ext cx="7641021" cy="4154984"/>
          </a:xfrm>
          <a:prstGeom prst="rect">
            <a:avLst/>
          </a:prstGeom>
          <a:noFill/>
        </p:spPr>
        <p:txBody>
          <a:bodyPr wrap="square" rtlCol="0">
            <a:spAutoFit/>
          </a:bodyPr>
          <a:lstStyle/>
          <a:p>
            <a:pPr marL="285750" indent="-285750">
              <a:buFont typeface="Arial" charset="0"/>
              <a:buChar char="•"/>
            </a:pPr>
            <a:r>
              <a:rPr lang="en-US" sz="2400" dirty="0"/>
              <a:t>Over </a:t>
            </a:r>
            <a:r>
              <a:rPr lang="en-US" sz="2400" b="1" dirty="0"/>
              <a:t>54,000</a:t>
            </a:r>
            <a:r>
              <a:rPr lang="en-US" sz="2400" dirty="0"/>
              <a:t> BC students move over well over </a:t>
            </a:r>
            <a:r>
              <a:rPr lang="en-US" sz="2400" b="1" dirty="0"/>
              <a:t>400,000</a:t>
            </a:r>
            <a:r>
              <a:rPr lang="en-US" sz="2400" dirty="0"/>
              <a:t> credits annually. This is fairly consistent, with a recent reduction in the proportion of mobile students.</a:t>
            </a:r>
          </a:p>
          <a:p>
            <a:pPr marL="285750" indent="-285750">
              <a:buFont typeface="Arial" charset="0"/>
              <a:buChar char="•"/>
            </a:pPr>
            <a:endParaRPr lang="en-US" sz="2400" dirty="0"/>
          </a:p>
          <a:p>
            <a:pPr marL="285750" indent="-285750">
              <a:buFont typeface="Arial" charset="0"/>
              <a:buChar char="•"/>
            </a:pPr>
            <a:r>
              <a:rPr lang="en-US" sz="2400" dirty="0"/>
              <a:t>The rate at which students transition to post-secondary in BC varies regionally, and by several social, educational and individual characteristics.</a:t>
            </a:r>
          </a:p>
          <a:p>
            <a:endParaRPr lang="en-US" sz="2400" dirty="0"/>
          </a:p>
          <a:p>
            <a:pPr marL="285750" indent="-285750">
              <a:buFont typeface="Arial" charset="0"/>
              <a:buChar char="•"/>
            </a:pPr>
            <a:r>
              <a:rPr lang="en-US" sz="2400" dirty="0"/>
              <a:t>BC’s Transfer System supports the progression of a number of under-represented student groups through the post-secondary system.</a:t>
            </a:r>
          </a:p>
        </p:txBody>
      </p:sp>
      <p:sp>
        <p:nvSpPr>
          <p:cNvPr id="5" name="Footer Placeholder 3">
            <a:extLst>
              <a:ext uri="{FF2B5EF4-FFF2-40B4-BE49-F238E27FC236}">
                <a16:creationId xmlns:a16="http://schemas.microsoft.com/office/drawing/2014/main" id="{B51C0CDD-C358-0448-9564-4D591FCB9340}"/>
              </a:ext>
            </a:extLst>
          </p:cNvPr>
          <p:cNvSpPr>
            <a:spLocks noGrp="1"/>
          </p:cNvSpPr>
          <p:nvPr>
            <p:ph type="ftr" sz="quarter" idx="11"/>
          </p:nvPr>
        </p:nvSpPr>
        <p:spPr>
          <a:xfrm>
            <a:off x="3028950" y="6356351"/>
            <a:ext cx="3086100" cy="365125"/>
          </a:xfrm>
        </p:spPr>
        <p:txBody>
          <a:bodyPr/>
          <a:lstStyle/>
          <a:p>
            <a:r>
              <a:rPr lang="en-CA" dirty="0"/>
              <a:t> BC Council on Admissions &amp; Transfer </a:t>
            </a:r>
          </a:p>
        </p:txBody>
      </p:sp>
    </p:spTree>
    <p:extLst>
      <p:ext uri="{BB962C8B-B14F-4D97-AF65-F5344CB8AC3E}">
        <p14:creationId xmlns:p14="http://schemas.microsoft.com/office/powerpoint/2010/main" val="6836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CA" dirty="0"/>
          </a:p>
        </p:txBody>
      </p:sp>
      <p:sp>
        <p:nvSpPr>
          <p:cNvPr id="4" name="Footer Placeholder 3"/>
          <p:cNvSpPr>
            <a:spLocks noGrp="1"/>
          </p:cNvSpPr>
          <p:nvPr>
            <p:ph type="ftr" sz="quarter" idx="11"/>
          </p:nvPr>
        </p:nvSpPr>
        <p:spPr/>
        <p:txBody>
          <a:bodyPr/>
          <a:lstStyle/>
          <a:p>
            <a:r>
              <a:rPr lang="en-CA" dirty="0"/>
              <a:t> BC Council on Admissions &amp; Transfer </a:t>
            </a:r>
          </a:p>
        </p:txBody>
      </p:sp>
      <p:sp>
        <p:nvSpPr>
          <p:cNvPr id="5" name="Rectangle 4"/>
          <p:cNvSpPr/>
          <p:nvPr/>
        </p:nvSpPr>
        <p:spPr>
          <a:xfrm>
            <a:off x="803564" y="2967335"/>
            <a:ext cx="7777018" cy="1569660"/>
          </a:xfrm>
          <a:prstGeom prst="rect">
            <a:avLst/>
          </a:prstGeom>
        </p:spPr>
        <p:txBody>
          <a:bodyPr wrap="square">
            <a:spAutoFit/>
          </a:bodyPr>
          <a:lstStyle/>
          <a:p>
            <a:r>
              <a:rPr lang="en-US" sz="3200" dirty="0"/>
              <a:t>Anna Tikina	  </a:t>
            </a:r>
            <a:r>
              <a:rPr lang="en-US" sz="3200" dirty="0">
                <a:hlinkClick r:id="rId2"/>
              </a:rPr>
              <a:t>atikina@bccat.ca</a:t>
            </a:r>
            <a:r>
              <a:rPr lang="en-US" sz="3200" dirty="0"/>
              <a:t> </a:t>
            </a:r>
          </a:p>
          <a:p>
            <a:endParaRPr lang="en-US" sz="3200" dirty="0"/>
          </a:p>
          <a:p>
            <a:r>
              <a:rPr lang="en-US" sz="3200" dirty="0"/>
              <a:t>Robert Adamoski </a:t>
            </a:r>
            <a:r>
              <a:rPr lang="en-US" sz="3200" dirty="0">
                <a:hlinkClick r:id="rId3"/>
              </a:rPr>
              <a:t>radamoski@bccat.ca</a:t>
            </a:r>
            <a:r>
              <a:rPr lang="en-US" sz="3200" dirty="0"/>
              <a:t> </a:t>
            </a:r>
            <a:endParaRPr lang="en-CA" sz="3200" dirty="0"/>
          </a:p>
        </p:txBody>
      </p:sp>
    </p:spTree>
    <p:extLst>
      <p:ext uri="{BB962C8B-B14F-4D97-AF65-F5344CB8AC3E}">
        <p14:creationId xmlns:p14="http://schemas.microsoft.com/office/powerpoint/2010/main" val="146614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606035"/>
          </a:xfrm>
        </p:spPr>
        <p:txBody>
          <a:bodyPr/>
          <a:lstStyle/>
          <a:p>
            <a:r>
              <a:rPr lang="en-US" dirty="0"/>
              <a:t>Let’s play:</a:t>
            </a:r>
            <a:br>
              <a:rPr lang="en-US" dirty="0"/>
            </a:br>
            <a:r>
              <a:rPr lang="en-US" dirty="0"/>
              <a:t/>
            </a:r>
            <a:br>
              <a:rPr lang="en-US" dirty="0"/>
            </a:br>
            <a:r>
              <a:rPr lang="en-US" dirty="0"/>
              <a:t/>
            </a:r>
            <a:br>
              <a:rPr lang="en-US" dirty="0"/>
            </a:br>
            <a:endParaRPr lang="en-CA" dirty="0"/>
          </a:p>
        </p:txBody>
      </p:sp>
      <p:sp>
        <p:nvSpPr>
          <p:cNvPr id="4" name="Footer Placeholder 3"/>
          <p:cNvSpPr>
            <a:spLocks noGrp="1"/>
          </p:cNvSpPr>
          <p:nvPr>
            <p:ph type="ftr" sz="quarter" idx="11"/>
          </p:nvPr>
        </p:nvSpPr>
        <p:spPr/>
        <p:txBody>
          <a:bodyPr/>
          <a:lstStyle/>
          <a:p>
            <a:r>
              <a:rPr lang="en-CA"/>
              <a:t> BC Council on Admissions &amp; Transfer </a:t>
            </a:r>
          </a:p>
        </p:txBody>
      </p:sp>
      <p:sp>
        <p:nvSpPr>
          <p:cNvPr id="5" name="TextBox 4"/>
          <p:cNvSpPr txBox="1"/>
          <p:nvPr/>
        </p:nvSpPr>
        <p:spPr>
          <a:xfrm>
            <a:off x="790514" y="1809382"/>
            <a:ext cx="7905135" cy="2677656"/>
          </a:xfrm>
          <a:prstGeom prst="rect">
            <a:avLst/>
          </a:prstGeom>
          <a:noFill/>
        </p:spPr>
        <p:txBody>
          <a:bodyPr wrap="square" rtlCol="0">
            <a:spAutoFit/>
          </a:bodyPr>
          <a:lstStyle/>
          <a:p>
            <a:pPr marL="457200" indent="-457200">
              <a:buFont typeface="Arial" charset="0"/>
              <a:buChar char="•"/>
            </a:pPr>
            <a:r>
              <a:rPr lang="en-US" sz="2800" dirty="0"/>
              <a:t>One person at each table should head to </a:t>
            </a:r>
            <a:r>
              <a:rPr lang="en-US" sz="2800" dirty="0" err="1"/>
              <a:t>Kahoot.it</a:t>
            </a:r>
            <a:r>
              <a:rPr lang="en-US" sz="2800" dirty="0"/>
              <a:t> and enter the game PIN.</a:t>
            </a:r>
          </a:p>
          <a:p>
            <a:pPr marL="457200" indent="-457200">
              <a:buFont typeface="Arial" charset="0"/>
              <a:buChar char="•"/>
            </a:pPr>
            <a:r>
              <a:rPr lang="en-US" sz="2800" dirty="0"/>
              <a:t>Your table will indicate </a:t>
            </a:r>
            <a:r>
              <a:rPr lang="en-US" sz="2800" b="1" dirty="0"/>
              <a:t>one</a:t>
            </a:r>
            <a:r>
              <a:rPr lang="en-US" sz="2800" dirty="0"/>
              <a:t> answer – The quicker you answer correctly, the most points.</a:t>
            </a:r>
          </a:p>
          <a:p>
            <a:pPr marL="457200" indent="-457200">
              <a:buFont typeface="Arial" charset="0"/>
              <a:buChar char="•"/>
            </a:pPr>
            <a:r>
              <a:rPr lang="en-US" sz="2800" dirty="0"/>
              <a:t>Some of you will demonstrate your mastery of student transitions and mobility!</a:t>
            </a:r>
          </a:p>
        </p:txBody>
      </p:sp>
    </p:spTree>
    <p:extLst>
      <p:ext uri="{BB962C8B-B14F-4D97-AF65-F5344CB8AC3E}">
        <p14:creationId xmlns:p14="http://schemas.microsoft.com/office/powerpoint/2010/main" val="32134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52582" y="1353943"/>
            <a:ext cx="4692073" cy="3310420"/>
          </a:xfrm>
        </p:spPr>
        <p:txBody>
          <a:bodyPr anchor="ctr">
            <a:normAutofit/>
          </a:bodyPr>
          <a:lstStyle/>
          <a:p>
            <a:r>
              <a:rPr lang="en-US" dirty="0"/>
              <a:t>Is it true that the BC Transfer System is like transfer in California.</a:t>
            </a:r>
          </a:p>
        </p:txBody>
      </p:sp>
      <p:sp>
        <p:nvSpPr>
          <p:cNvPr id="2" name="Date Placeholder 1"/>
          <p:cNvSpPr>
            <a:spLocks noGrp="1"/>
          </p:cNvSpPr>
          <p:nvPr>
            <p:ph type="dt" sz="half" idx="10"/>
          </p:nvPr>
        </p:nvSpPr>
        <p:spPr/>
        <p:txBody>
          <a:bodyPr/>
          <a:lstStyle/>
          <a:p>
            <a:fld id="{0BA2280D-7B33-43A5-A4AF-216BE4A1109F}" type="datetime1">
              <a:rPr lang="en-CA" smtClean="0"/>
              <a:t>2020-01-30</a:t>
            </a:fld>
            <a:endParaRPr lang="en-CA"/>
          </a:p>
        </p:txBody>
      </p:sp>
      <p:sp>
        <p:nvSpPr>
          <p:cNvPr id="3" name="Footer Placeholder 2"/>
          <p:cNvSpPr>
            <a:spLocks noGrp="1"/>
          </p:cNvSpPr>
          <p:nvPr>
            <p:ph type="ftr" sz="quarter" idx="11"/>
          </p:nvPr>
        </p:nvSpPr>
        <p:spPr/>
        <p:txBody>
          <a:bodyPr/>
          <a:lstStyle/>
          <a:p>
            <a:r>
              <a:rPr lang="en-CA"/>
              <a:t> BC Council on Admissions &amp; Transfer </a:t>
            </a:r>
          </a:p>
        </p:txBody>
      </p:sp>
      <p:sp>
        <p:nvSpPr>
          <p:cNvPr id="8" name="Content Placeholder 9"/>
          <p:cNvSpPr txBox="1">
            <a:spLocks/>
          </p:cNvSpPr>
          <p:nvPr/>
        </p:nvSpPr>
        <p:spPr>
          <a:xfrm>
            <a:off x="5311588" y="1496291"/>
            <a:ext cx="3402106" cy="4367876"/>
          </a:xfrm>
          <a:prstGeom prst="rect">
            <a:avLst/>
          </a:prstGeom>
          <a:ln w="38100">
            <a:solidFill>
              <a:srgbClr val="FF8C19"/>
            </a:solidFill>
          </a:ln>
        </p:spPr>
        <p:txBody>
          <a:bodyPr vert="horz" lIns="91440" tIns="45720" rIns="91440" bIns="45720" rtlCol="0">
            <a:normAutofit lnSpcReduction="10000"/>
          </a:bodyPr>
          <a:lstStyle/>
          <a:p>
            <a:pPr marL="0" marR="0" lvl="0" indent="0" algn="l" defTabSz="914400" rtl="0" eaLnBrk="1" fontAlgn="auto" latinLnBrk="0" hangingPunct="1">
              <a:lnSpc>
                <a:spcPct val="120000"/>
              </a:lnSpc>
              <a:spcBef>
                <a:spcPct val="20000"/>
              </a:spcBef>
              <a:spcAft>
                <a:spcPts val="600"/>
              </a:spcAft>
              <a:buClrTx/>
              <a:buSzTx/>
              <a:tabLst/>
              <a:defRPr/>
            </a:pPr>
            <a:r>
              <a:rPr kumimoji="0" lang="en-US" sz="2600" b="0" i="1" u="none" strike="noStrike" kern="1200" cap="none" spc="0" normalizeH="0" baseline="0" noProof="0" dirty="0">
                <a:ln>
                  <a:noFill/>
                </a:ln>
                <a:solidFill>
                  <a:schemeClr val="tx2"/>
                </a:solidFill>
                <a:effectLst/>
                <a:uLnTx/>
                <a:uFillTx/>
                <a:latin typeface="Calibri" pitchFamily="34" charset="0"/>
                <a:cs typeface="Calibri" pitchFamily="34" charset="0"/>
              </a:rPr>
              <a:t>“British Columbia has taken the California model and developed it into possibly the most extensive credit accumulation and transfer arrangement in the world.”</a:t>
            </a:r>
          </a:p>
          <a:p>
            <a:pPr marL="0" marR="0" lvl="0" indent="0" defTabSz="914400" rtl="0" eaLnBrk="1" fontAlgn="auto" latinLnBrk="0" hangingPunct="1">
              <a:spcBef>
                <a:spcPct val="20000"/>
              </a:spcBef>
              <a:spcAft>
                <a:spcPts val="1800"/>
              </a:spcAft>
              <a:buClrTx/>
              <a:buSzTx/>
              <a:tabLst/>
              <a:defRPr/>
            </a:pPr>
            <a:r>
              <a:rPr kumimoji="0" lang="en-US" sz="1600" b="0" u="none" strike="noStrike" kern="1200" cap="none" spc="0" normalizeH="0" baseline="0" noProof="0" dirty="0" err="1">
                <a:ln>
                  <a:noFill/>
                </a:ln>
                <a:solidFill>
                  <a:schemeClr val="tx2"/>
                </a:solidFill>
                <a:effectLst/>
                <a:uLnTx/>
                <a:uFillTx/>
                <a:latin typeface="Calibri" pitchFamily="34" charset="0"/>
                <a:ea typeface="+mn-ea"/>
                <a:cs typeface="Calibri" pitchFamily="34" charset="0"/>
              </a:rPr>
              <a:t>Bekhradnia</a:t>
            </a:r>
            <a:r>
              <a:rPr kumimoji="0" lang="en-US" sz="1600" b="0" i="1" u="none" strike="noStrike" kern="1200" cap="none" spc="0" normalizeH="0" baseline="0" noProof="0" dirty="0">
                <a:ln>
                  <a:noFill/>
                </a:ln>
                <a:solidFill>
                  <a:schemeClr val="tx2"/>
                </a:solidFill>
                <a:effectLst/>
                <a:uLnTx/>
                <a:uFillTx/>
                <a:latin typeface="Calibri" pitchFamily="34" charset="0"/>
                <a:ea typeface="+mn-ea"/>
                <a:cs typeface="Calibri" pitchFamily="34" charset="0"/>
              </a:rPr>
              <a:t>, Higher Education</a:t>
            </a:r>
            <a:r>
              <a:rPr kumimoji="0" lang="en-US" sz="1600" b="0" i="1" u="none" strike="noStrike" kern="1200" cap="none" spc="0" normalizeH="0" noProof="0" dirty="0">
                <a:ln>
                  <a:noFill/>
                </a:ln>
                <a:solidFill>
                  <a:schemeClr val="tx2"/>
                </a:solidFill>
                <a:effectLst/>
                <a:uLnTx/>
                <a:uFillTx/>
                <a:latin typeface="Calibri" pitchFamily="34" charset="0"/>
                <a:ea typeface="+mn-ea"/>
                <a:cs typeface="Calibri" pitchFamily="34" charset="0"/>
              </a:rPr>
              <a:t> </a:t>
            </a:r>
            <a:r>
              <a:rPr kumimoji="0" lang="en-US" sz="1600" b="0" i="1" u="none" strike="noStrike" kern="1200" cap="none" spc="0" normalizeH="0" baseline="0" noProof="0" dirty="0">
                <a:ln>
                  <a:noFill/>
                </a:ln>
                <a:solidFill>
                  <a:schemeClr val="tx2"/>
                </a:solidFill>
                <a:effectLst/>
                <a:uLnTx/>
                <a:uFillTx/>
                <a:latin typeface="Calibri" pitchFamily="34" charset="0"/>
                <a:ea typeface="+mn-ea"/>
                <a:cs typeface="Calibri" pitchFamily="34" charset="0"/>
              </a:rPr>
              <a:t>Policy Institute, UK</a:t>
            </a:r>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2724129" y="4698183"/>
            <a:ext cx="150319" cy="150319"/>
          </a:xfrm>
          <a:prstGeom prst="rect">
            <a:avLst/>
          </a:prstGeom>
        </p:spPr>
      </p:pic>
      <p:sp>
        <p:nvSpPr>
          <p:cNvPr id="10" name="Oval 9"/>
          <p:cNvSpPr/>
          <p:nvPr/>
        </p:nvSpPr>
        <p:spPr>
          <a:xfrm>
            <a:off x="2166067" y="4604027"/>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2166067" y="4604027"/>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3430291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60000"/>
                                        <p:tgtEl>
                                          <p:spTgt spid="11"/>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9"/>
                                        </p:tgtEl>
                                      </p:cBhvr>
                                    </p:cmd>
                                  </p:childTnLst>
                                </p:cTn>
                              </p:par>
                            </p:childTnLst>
                          </p:cTn>
                        </p:par>
                      </p:childTnLst>
                    </p:cTn>
                  </p:par>
                </p:childTnLst>
              </p:cTn>
              <p:nextCondLst>
                <p:cond evt="onClick" delay="0">
                  <p:tgtEl>
                    <p:spTgt spid="1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txBox="1">
            <a:spLocks/>
          </p:cNvSpPr>
          <p:nvPr/>
        </p:nvSpPr>
        <p:spPr>
          <a:xfrm>
            <a:off x="612648" y="6356350"/>
            <a:ext cx="19812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6" name="Table 5"/>
          <p:cNvGraphicFramePr>
            <a:graphicFrameLocks noGrp="1"/>
          </p:cNvGraphicFramePr>
          <p:nvPr>
            <p:extLst/>
          </p:nvPr>
        </p:nvGraphicFramePr>
        <p:xfrm>
          <a:off x="166256" y="879904"/>
          <a:ext cx="8626764" cy="5842206"/>
        </p:xfrm>
        <a:graphic>
          <a:graphicData uri="http://schemas.openxmlformats.org/drawingml/2006/table">
            <a:tbl>
              <a:tblPr firstRow="1" bandRow="1">
                <a:tableStyleId>{5C22544A-7EE6-4342-B048-85BDC9FD1C3A}</a:tableStyleId>
              </a:tblPr>
              <a:tblGrid>
                <a:gridCol w="3260288">
                  <a:extLst>
                    <a:ext uri="{9D8B030D-6E8A-4147-A177-3AD203B41FA5}">
                      <a16:colId xmlns:a16="http://schemas.microsoft.com/office/drawing/2014/main" val="20000"/>
                    </a:ext>
                  </a:extLst>
                </a:gridCol>
                <a:gridCol w="2410839">
                  <a:extLst>
                    <a:ext uri="{9D8B030D-6E8A-4147-A177-3AD203B41FA5}">
                      <a16:colId xmlns:a16="http://schemas.microsoft.com/office/drawing/2014/main" val="20001"/>
                    </a:ext>
                  </a:extLst>
                </a:gridCol>
                <a:gridCol w="2955637">
                  <a:extLst>
                    <a:ext uri="{9D8B030D-6E8A-4147-A177-3AD203B41FA5}">
                      <a16:colId xmlns:a16="http://schemas.microsoft.com/office/drawing/2014/main" val="20002"/>
                    </a:ext>
                  </a:extLst>
                </a:gridCol>
              </a:tblGrid>
              <a:tr h="682825">
                <a:tc>
                  <a:txBody>
                    <a:bodyPr/>
                    <a:lstStyle/>
                    <a:p>
                      <a:endParaRPr lang="en-CA" sz="2400" dirty="0"/>
                    </a:p>
                  </a:txBody>
                  <a:tcPr/>
                </a:tc>
                <a:tc>
                  <a:txBody>
                    <a:bodyPr/>
                    <a:lstStyle/>
                    <a:p>
                      <a:pPr algn="ctr"/>
                      <a:r>
                        <a:rPr lang="en-US" sz="2400" dirty="0"/>
                        <a:t>California</a:t>
                      </a:r>
                      <a:r>
                        <a:rPr lang="en-US" sz="2400" baseline="0" dirty="0"/>
                        <a:t> Tripartite System</a:t>
                      </a:r>
                      <a:endParaRPr lang="en-CA" sz="2400" dirty="0"/>
                    </a:p>
                  </a:txBody>
                  <a:tcPr/>
                </a:tc>
                <a:tc>
                  <a:txBody>
                    <a:bodyPr/>
                    <a:lstStyle/>
                    <a:p>
                      <a:pPr algn="ctr"/>
                      <a:r>
                        <a:rPr lang="en-US" sz="2400" dirty="0"/>
                        <a:t>BC Transfer System</a:t>
                      </a:r>
                      <a:endParaRPr lang="en-CA" sz="2400" dirty="0"/>
                    </a:p>
                  </a:txBody>
                  <a:tcPr/>
                </a:tc>
                <a:extLst>
                  <a:ext uri="{0D108BD9-81ED-4DB2-BD59-A6C34878D82A}">
                    <a16:rowId xmlns:a16="http://schemas.microsoft.com/office/drawing/2014/main" val="10000"/>
                  </a:ext>
                </a:extLst>
              </a:tr>
              <a:tr h="636762">
                <a:tc>
                  <a:txBody>
                    <a:bodyPr/>
                    <a:lstStyle/>
                    <a:p>
                      <a:r>
                        <a:rPr lang="en-US" sz="2000" b="1" dirty="0"/>
                        <a:t>Research Universities</a:t>
                      </a:r>
                      <a:endParaRPr lang="en-CA" sz="2000" b="1" dirty="0"/>
                    </a:p>
                  </a:txBody>
                  <a:tcPr/>
                </a:tc>
                <a:tc>
                  <a:txBody>
                    <a:bodyPr/>
                    <a:lstStyle/>
                    <a:p>
                      <a:r>
                        <a:rPr lang="en-US" sz="2000" dirty="0"/>
                        <a:t> UC</a:t>
                      </a:r>
                      <a:r>
                        <a:rPr lang="en-US" sz="2000" baseline="0" dirty="0"/>
                        <a:t> 9 campuses</a:t>
                      </a:r>
                      <a:endParaRPr lang="en-CA" sz="2000" dirty="0"/>
                    </a:p>
                  </a:txBody>
                  <a:tcPr/>
                </a:tc>
                <a:tc>
                  <a:txBody>
                    <a:bodyPr/>
                    <a:lstStyle/>
                    <a:p>
                      <a:r>
                        <a:rPr lang="en-US" sz="2000" dirty="0"/>
                        <a:t>6 universities</a:t>
                      </a:r>
                      <a:endParaRPr lang="en-CA" sz="2000" dirty="0"/>
                    </a:p>
                  </a:txBody>
                  <a:tcPr/>
                </a:tc>
                <a:extLst>
                  <a:ext uri="{0D108BD9-81ED-4DB2-BD59-A6C34878D82A}">
                    <a16:rowId xmlns:a16="http://schemas.microsoft.com/office/drawing/2014/main" val="10001"/>
                  </a:ext>
                </a:extLst>
              </a:tr>
              <a:tr h="636762">
                <a:tc>
                  <a:txBody>
                    <a:bodyPr/>
                    <a:lstStyle/>
                    <a:p>
                      <a:r>
                        <a:rPr lang="en-US" sz="2000" b="1" dirty="0"/>
                        <a:t>Teaching Universities </a:t>
                      </a:r>
                      <a:endParaRPr lang="en-CA" sz="2000" b="1" dirty="0"/>
                    </a:p>
                  </a:txBody>
                  <a:tcPr/>
                </a:tc>
                <a:tc>
                  <a:txBody>
                    <a:bodyPr/>
                    <a:lstStyle/>
                    <a:p>
                      <a:r>
                        <a:rPr lang="en-US" sz="2000" dirty="0"/>
                        <a:t>SCU 23 campuses</a:t>
                      </a:r>
                      <a:endParaRPr lang="en-CA" sz="2000" dirty="0"/>
                    </a:p>
                  </a:txBody>
                  <a:tcPr/>
                </a:tc>
                <a:tc>
                  <a:txBody>
                    <a:bodyPr/>
                    <a:lstStyle/>
                    <a:p>
                      <a:r>
                        <a:rPr lang="en-US" sz="2000" dirty="0">
                          <a:latin typeface="Calibri" panose="020F0502020204030204" pitchFamily="34" charset="0"/>
                        </a:rPr>
                        <a:t>10 (</a:t>
                      </a:r>
                      <a:r>
                        <a:rPr lang="en-US" sz="2000" dirty="0"/>
                        <a:t>incl. 4 privates; 1 </a:t>
                      </a:r>
                      <a:r>
                        <a:rPr lang="en-US" sz="2000" dirty="0">
                          <a:latin typeface="Calibri" panose="020F0502020204030204" pitchFamily="34" charset="0"/>
                        </a:rPr>
                        <a:t>non-BC) </a:t>
                      </a:r>
                      <a:endParaRPr lang="en-CA" sz="2000" dirty="0"/>
                    </a:p>
                  </a:txBody>
                  <a:tcPr/>
                </a:tc>
                <a:extLst>
                  <a:ext uri="{0D108BD9-81ED-4DB2-BD59-A6C34878D82A}">
                    <a16:rowId xmlns:a16="http://schemas.microsoft.com/office/drawing/2014/main" val="10002"/>
                  </a:ext>
                </a:extLst>
              </a:tr>
              <a:tr h="636762">
                <a:tc>
                  <a:txBody>
                    <a:bodyPr/>
                    <a:lstStyle/>
                    <a:p>
                      <a:r>
                        <a:rPr lang="en-US" sz="2000" b="1" dirty="0"/>
                        <a:t>Colleges</a:t>
                      </a:r>
                      <a:r>
                        <a:rPr lang="en-US" sz="2000" b="1" baseline="0" dirty="0"/>
                        <a:t> and institutes</a:t>
                      </a:r>
                      <a:endParaRPr lang="en-CA" sz="2000" b="1" dirty="0"/>
                    </a:p>
                  </a:txBody>
                  <a:tcPr/>
                </a:tc>
                <a:tc>
                  <a:txBody>
                    <a:bodyPr/>
                    <a:lstStyle/>
                    <a:p>
                      <a:r>
                        <a:rPr lang="en-US" sz="2000" dirty="0"/>
                        <a:t>CCC 122 campuses</a:t>
                      </a:r>
                      <a:endParaRPr lang="en-CA" sz="2000" dirty="0"/>
                    </a:p>
                  </a:txBody>
                  <a:tcPr/>
                </a:tc>
                <a:tc>
                  <a:txBody>
                    <a:bodyPr/>
                    <a:lstStyle/>
                    <a:p>
                      <a:r>
                        <a:rPr lang="en-US" sz="2000" dirty="0">
                          <a:latin typeface="Calibri" panose="020F0502020204030204" pitchFamily="34" charset="0"/>
                        </a:rPr>
                        <a:t>21 (incl. 7 private; </a:t>
                      </a:r>
                      <a:r>
                        <a:rPr lang="en-US" sz="2000" dirty="0"/>
                        <a:t>1</a:t>
                      </a:r>
                      <a:r>
                        <a:rPr lang="en-US" sz="2000" dirty="0">
                          <a:latin typeface="Calibri" panose="020F0502020204030204" pitchFamily="34" charset="0"/>
                        </a:rPr>
                        <a:t> non-BC)</a:t>
                      </a:r>
                      <a:endParaRPr lang="en-CA" sz="2000" dirty="0"/>
                    </a:p>
                  </a:txBody>
                  <a:tcPr/>
                </a:tc>
                <a:extLst>
                  <a:ext uri="{0D108BD9-81ED-4DB2-BD59-A6C34878D82A}">
                    <a16:rowId xmlns:a16="http://schemas.microsoft.com/office/drawing/2014/main" val="10003"/>
                  </a:ext>
                </a:extLst>
              </a:tr>
              <a:tr h="6828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Colleges</a:t>
                      </a:r>
                      <a:r>
                        <a:rPr lang="en-US" sz="2000" b="1" baseline="0" dirty="0"/>
                        <a:t> and institutes </a:t>
                      </a:r>
                      <a:r>
                        <a:rPr lang="en-CA" sz="2000" b="1" baseline="0" dirty="0"/>
                        <a:t>- </a:t>
                      </a:r>
                      <a:r>
                        <a:rPr lang="en-US" sz="2000" b="1" dirty="0"/>
                        <a:t>Degree</a:t>
                      </a:r>
                      <a:r>
                        <a:rPr lang="en-US" sz="2000" b="1" baseline="0" dirty="0"/>
                        <a:t> granting</a:t>
                      </a:r>
                      <a:endParaRPr lang="en-CA" sz="2000" b="1" dirty="0"/>
                    </a:p>
                  </a:txBody>
                  <a:tcPr/>
                </a:tc>
                <a:tc>
                  <a:txBody>
                    <a:bodyPr/>
                    <a:lstStyle/>
                    <a:p>
                      <a:pPr algn="r"/>
                      <a:r>
                        <a:rPr lang="en-US" sz="2000" baseline="0" dirty="0"/>
                        <a:t>12% </a:t>
                      </a:r>
                    </a:p>
                    <a:p>
                      <a:pPr algn="r"/>
                      <a:r>
                        <a:rPr lang="en-US" sz="2000" baseline="0" dirty="0"/>
                        <a:t>(15 programs in 2017/ 18)</a:t>
                      </a:r>
                      <a:endParaRPr lang="en-CA" sz="2000" dirty="0"/>
                    </a:p>
                  </a:txBody>
                  <a:tcPr/>
                </a:tc>
                <a:tc>
                  <a:txBody>
                    <a:bodyPr/>
                    <a:lstStyle/>
                    <a:p>
                      <a:pPr algn="r"/>
                      <a:r>
                        <a:rPr lang="en-US" sz="2000" dirty="0"/>
                        <a:t>76% </a:t>
                      </a:r>
                    </a:p>
                    <a:p>
                      <a:pPr algn="r"/>
                      <a:r>
                        <a:rPr lang="en-US" sz="2000" dirty="0"/>
                        <a:t>(16; incl. 1 private;</a:t>
                      </a:r>
                    </a:p>
                    <a:p>
                      <a:pPr algn="r"/>
                      <a:r>
                        <a:rPr lang="en-US" sz="2000" dirty="0"/>
                        <a:t>88</a:t>
                      </a:r>
                      <a:r>
                        <a:rPr lang="en-US" sz="2000" baseline="0" dirty="0"/>
                        <a:t> </a:t>
                      </a:r>
                      <a:r>
                        <a:rPr lang="en-US" sz="2000" dirty="0"/>
                        <a:t>programs)</a:t>
                      </a:r>
                      <a:endParaRPr lang="en-CA" sz="2000" dirty="0"/>
                    </a:p>
                  </a:txBody>
                  <a:tcPr/>
                </a:tc>
                <a:extLst>
                  <a:ext uri="{0D108BD9-81ED-4DB2-BD59-A6C34878D82A}">
                    <a16:rowId xmlns:a16="http://schemas.microsoft.com/office/drawing/2014/main" val="10004"/>
                  </a:ext>
                </a:extLst>
              </a:tr>
              <a:tr h="636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txBody>
                  <a:tcPr/>
                </a:tc>
                <a:tc>
                  <a:txBody>
                    <a:bodyPr/>
                    <a:lstStyle/>
                    <a:p>
                      <a:pPr algn="ctr"/>
                      <a:endParaRPr lang="en-CA" sz="2000" dirty="0"/>
                    </a:p>
                  </a:txBody>
                  <a:tcPr/>
                </a:tc>
                <a:tc>
                  <a:txBody>
                    <a:bodyPr/>
                    <a:lstStyle/>
                    <a:p>
                      <a:pPr algn="ctr"/>
                      <a:endParaRPr lang="en-CA" sz="2000" dirty="0"/>
                    </a:p>
                  </a:txBody>
                  <a:tcPr/>
                </a:tc>
                <a:extLst>
                  <a:ext uri="{0D108BD9-81ED-4DB2-BD59-A6C34878D82A}">
                    <a16:rowId xmlns:a16="http://schemas.microsoft.com/office/drawing/2014/main" val="10005"/>
                  </a:ext>
                </a:extLst>
              </a:tr>
              <a:tr h="636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Population (July</a:t>
                      </a:r>
                      <a:r>
                        <a:rPr lang="en-US" sz="2000" b="1" baseline="0" dirty="0"/>
                        <a:t> 2015)</a:t>
                      </a:r>
                      <a:endParaRPr lang="en-CA" sz="2000" b="1" dirty="0"/>
                    </a:p>
                  </a:txBody>
                  <a:tcPr/>
                </a:tc>
                <a:tc>
                  <a:txBody>
                    <a:bodyPr/>
                    <a:lstStyle/>
                    <a:p>
                      <a:pPr algn="ctr"/>
                      <a:r>
                        <a:rPr lang="en-US" sz="2000" dirty="0"/>
                        <a:t>39.1 million</a:t>
                      </a:r>
                      <a:endParaRPr lang="en-CA" sz="2000" dirty="0"/>
                    </a:p>
                  </a:txBody>
                  <a:tcPr/>
                </a:tc>
                <a:tc>
                  <a:txBody>
                    <a:bodyPr/>
                    <a:lstStyle/>
                    <a:p>
                      <a:pPr algn="ctr"/>
                      <a:r>
                        <a:rPr lang="en-US" sz="2000" dirty="0"/>
                        <a:t>4.7 million</a:t>
                      </a:r>
                      <a:endParaRPr lang="en-CA" sz="2000" dirty="0"/>
                    </a:p>
                  </a:txBody>
                  <a:tcPr/>
                </a:tc>
                <a:extLst>
                  <a:ext uri="{0D108BD9-81ED-4DB2-BD59-A6C34878D82A}">
                    <a16:rowId xmlns:a16="http://schemas.microsoft.com/office/drawing/2014/main" val="10006"/>
                  </a:ext>
                </a:extLst>
              </a:tr>
              <a:tr h="682825">
                <a:tc>
                  <a:txBody>
                    <a:bodyPr/>
                    <a:lstStyle/>
                    <a:p>
                      <a:r>
                        <a:rPr lang="en-US" sz="2000" b="1" dirty="0"/>
                        <a:t>Transfer</a:t>
                      </a:r>
                      <a:r>
                        <a:rPr lang="en-US" sz="2000" b="1" baseline="0" dirty="0"/>
                        <a:t> enrolled at RIU (average 2008-2013)</a:t>
                      </a:r>
                      <a:endParaRPr lang="en-CA" sz="2000" b="1" dirty="0"/>
                    </a:p>
                  </a:txBody>
                  <a:tcPr/>
                </a:tc>
                <a:tc>
                  <a:txBody>
                    <a:bodyPr/>
                    <a:lstStyle/>
                    <a:p>
                      <a:pPr algn="ctr"/>
                      <a:r>
                        <a:rPr kumimoji="0" lang="en-US" sz="2000" kern="1200" dirty="0">
                          <a:solidFill>
                            <a:schemeClr val="dk1"/>
                          </a:solidFill>
                          <a:latin typeface="+mn-lt"/>
                          <a:ea typeface="+mn-ea"/>
                          <a:cs typeface="+mn-cs"/>
                        </a:rPr>
                        <a:t>19%</a:t>
                      </a:r>
                      <a:endParaRPr kumimoji="0" lang="en-CA" sz="2000" kern="1200" dirty="0">
                        <a:solidFill>
                          <a:schemeClr val="dk1"/>
                        </a:solidFill>
                        <a:latin typeface="+mn-lt"/>
                        <a:ea typeface="+mn-ea"/>
                        <a:cs typeface="+mn-cs"/>
                      </a:endParaRPr>
                    </a:p>
                  </a:txBody>
                  <a:tcPr/>
                </a:tc>
                <a:tc>
                  <a:txBody>
                    <a:bodyPr/>
                    <a:lstStyle/>
                    <a:p>
                      <a:pPr algn="ctr"/>
                      <a:r>
                        <a:rPr lang="en-US" sz="2000" dirty="0"/>
                        <a:t>34%</a:t>
                      </a:r>
                      <a:endParaRPr lang="en-CA"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1204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7583"/>
            <a:ext cx="7886700" cy="2865488"/>
          </a:xfrm>
        </p:spPr>
        <p:txBody>
          <a:bodyPr/>
          <a:lstStyle/>
          <a:p>
            <a:r>
              <a:rPr lang="en-US" dirty="0"/>
              <a:t>Over 54,000 students annually moved from one BC public post-secondary institution to another in 2015/16. Was this a record high number?</a:t>
            </a:r>
          </a:p>
        </p:txBody>
      </p:sp>
      <p:sp>
        <p:nvSpPr>
          <p:cNvPr id="4" name="Footer Placeholder 3"/>
          <p:cNvSpPr>
            <a:spLocks noGrp="1"/>
          </p:cNvSpPr>
          <p:nvPr>
            <p:ph type="ftr" sz="quarter" idx="11"/>
          </p:nvPr>
        </p:nvSpPr>
        <p:spPr/>
        <p:txBody>
          <a:bodyPr/>
          <a:lstStyle/>
          <a:p>
            <a:r>
              <a:rPr lang="en-CA"/>
              <a:t> BC Council on Admissions &amp; Transfer </a:t>
            </a:r>
          </a:p>
        </p:txBody>
      </p:sp>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820462" y="4817447"/>
            <a:ext cx="150319" cy="150319"/>
          </a:xfrm>
          <a:prstGeom prst="rect">
            <a:avLst/>
          </a:prstGeom>
        </p:spPr>
      </p:pic>
      <p:sp>
        <p:nvSpPr>
          <p:cNvPr id="6" name="Oval 5"/>
          <p:cNvSpPr/>
          <p:nvPr/>
        </p:nvSpPr>
        <p:spPr>
          <a:xfrm>
            <a:off x="7201340" y="4262537"/>
            <a:ext cx="1261842"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7201340" y="4262537"/>
            <a:ext cx="1261842"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 name="TextBox 2">
            <a:extLst>
              <a:ext uri="{FF2B5EF4-FFF2-40B4-BE49-F238E27FC236}">
                <a16:creationId xmlns:a16="http://schemas.microsoft.com/office/drawing/2014/main" id="{59950771-6733-8A47-957C-BF9E8FF44D3D}"/>
              </a:ext>
            </a:extLst>
          </p:cNvPr>
          <p:cNvSpPr txBox="1"/>
          <p:nvPr/>
        </p:nvSpPr>
        <p:spPr>
          <a:xfrm>
            <a:off x="1162173" y="4341925"/>
            <a:ext cx="4046957" cy="1446550"/>
          </a:xfrm>
          <a:prstGeom prst="rect">
            <a:avLst/>
          </a:prstGeom>
          <a:noFill/>
        </p:spPr>
        <p:txBody>
          <a:bodyPr wrap="square" rtlCol="0">
            <a:spAutoFit/>
          </a:bodyPr>
          <a:lstStyle/>
          <a:p>
            <a:pPr marL="742950" indent="-742950">
              <a:buAutoNum type="alphaUcParenR"/>
            </a:pPr>
            <a:r>
              <a:rPr lang="en-US" sz="4400" dirty="0">
                <a:latin typeface="+mj-lt"/>
                <a:ea typeface="+mj-ea"/>
                <a:cs typeface="+mj-cs"/>
              </a:rPr>
              <a:t>Yes</a:t>
            </a:r>
          </a:p>
          <a:p>
            <a:pPr marL="742950" indent="-742950">
              <a:buAutoNum type="alphaUcParenR"/>
            </a:pPr>
            <a:r>
              <a:rPr lang="en-US" sz="4400" dirty="0">
                <a:latin typeface="+mj-lt"/>
                <a:ea typeface="+mj-ea"/>
                <a:cs typeface="+mj-cs"/>
              </a:rPr>
              <a:t>No</a:t>
            </a:r>
          </a:p>
        </p:txBody>
      </p:sp>
    </p:spTree>
    <p:extLst>
      <p:ext uri="{BB962C8B-B14F-4D97-AF65-F5344CB8AC3E}">
        <p14:creationId xmlns:p14="http://schemas.microsoft.com/office/powerpoint/2010/main" val="133864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0"/>
                                        <p:tgtEl>
                                          <p:spTgt spid="7"/>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098" y="5179634"/>
            <a:ext cx="7642246" cy="961401"/>
          </a:xfrm>
          <a:noFill/>
        </p:spPr>
        <p:txBody>
          <a:bodyPr/>
          <a:lstStyle/>
          <a:p>
            <a:r>
              <a:rPr lang="en-US" b="1" dirty="0">
                <a:solidFill>
                  <a:srgbClr val="00B050"/>
                </a:solidFill>
              </a:rPr>
              <a:t>B) No</a:t>
            </a:r>
          </a:p>
        </p:txBody>
      </p:sp>
      <p:sp>
        <p:nvSpPr>
          <p:cNvPr id="4" name="Footer Placeholder 3"/>
          <p:cNvSpPr>
            <a:spLocks noGrp="1"/>
          </p:cNvSpPr>
          <p:nvPr>
            <p:ph type="ftr" sz="quarter" idx="11"/>
          </p:nvPr>
        </p:nvSpPr>
        <p:spPr/>
        <p:txBody>
          <a:bodyPr/>
          <a:lstStyle/>
          <a:p>
            <a:r>
              <a:rPr lang="en-CA"/>
              <a:t> BC Council on Admissions &amp; Transfer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87" y="1002113"/>
            <a:ext cx="7079226" cy="4177521"/>
          </a:xfrm>
          <a:prstGeom prst="rect">
            <a:avLst/>
          </a:prstGeom>
        </p:spPr>
      </p:pic>
    </p:spTree>
    <p:extLst>
      <p:ext uri="{BB962C8B-B14F-4D97-AF65-F5344CB8AC3E}">
        <p14:creationId xmlns:p14="http://schemas.microsoft.com/office/powerpoint/2010/main" val="80209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 BC Council on Admissions &amp; Transfer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2400"/>
            <a:ext cx="9144000" cy="14479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79" y="1052927"/>
            <a:ext cx="8881241" cy="5141076"/>
          </a:xfrm>
          <a:prstGeom prst="rect">
            <a:avLst/>
          </a:prstGeom>
        </p:spPr>
      </p:pic>
    </p:spTree>
    <p:extLst>
      <p:ext uri="{BB962C8B-B14F-4D97-AF65-F5344CB8AC3E}">
        <p14:creationId xmlns:p14="http://schemas.microsoft.com/office/powerpoint/2010/main" val="8113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CAT PPT Template 02" id="{A0AE2CB1-1B79-394E-BFB3-33450C8903D8}" vid="{D1A01E7C-D5EC-D947-A186-A3AA7236C3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BCCAT PPT Template 02</Template>
  <TotalTime>1759</TotalTime>
  <Words>1363</Words>
  <Application>Microsoft Office PowerPoint</Application>
  <PresentationFormat>On-screen Show (4:3)</PresentationFormat>
  <Paragraphs>215</Paragraphs>
  <Slides>38</Slides>
  <Notes>7</Notes>
  <HiddenSlides>12</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Mangal</vt:lpstr>
      <vt:lpstr>Times New Roman</vt:lpstr>
      <vt:lpstr>Wingdings</vt:lpstr>
      <vt:lpstr>Office Theme</vt:lpstr>
      <vt:lpstr>Who Knew?  The truth behind student mobility and transition</vt:lpstr>
      <vt:lpstr>Let’s play:   </vt:lpstr>
      <vt:lpstr>Let’s play:   </vt:lpstr>
      <vt:lpstr>Let’s play:   </vt:lpstr>
      <vt:lpstr>Is it true that the BC Transfer System is like transfer in California.</vt:lpstr>
      <vt:lpstr>PowerPoint Presentation</vt:lpstr>
      <vt:lpstr>Over 54,000 students annually moved from one BC public post-secondary institution to another in 2015/16. Was this a record high number?</vt:lpstr>
      <vt:lpstr>B) No</vt:lpstr>
      <vt:lpstr>PowerPoint Presentation</vt:lpstr>
      <vt:lpstr>45% of BC baccalaureate degree completers attend more than one institution to complete their degree.  Is it true that only three US states had rates this high?   A) Yes B) No</vt:lpstr>
      <vt:lpstr>PowerPoint Presentation</vt:lpstr>
      <vt:lpstr>PowerPoint Presentation</vt:lpstr>
      <vt:lpstr>45% of BC baccalaureate degree completers attend more than one institution to complete their degree.  Is it true that only three US states had rates this high? B) No – 24 states had 45% or higher.</vt:lpstr>
      <vt:lpstr>PowerPoint Presentation</vt:lpstr>
      <vt:lpstr>Is it true that more than half of dual credit students continue into post-secondary?  A) Yes B) No</vt:lpstr>
      <vt:lpstr>PowerPoint Presentation</vt:lpstr>
      <vt:lpstr>PowerPoint Presentation</vt:lpstr>
      <vt:lpstr>What proportion of BC secondary school districts have high schools that offer Advanced Placement (AP) courses?   a) 95% b) 65% c) 45% d) 25%   </vt:lpstr>
      <vt:lpstr>b) 65%</vt:lpstr>
      <vt:lpstr>PowerPoint Presentation</vt:lpstr>
      <vt:lpstr>The Mainland/ Southwest Region has  the highest percentage of post-secondary students who did not graduate from high school.   a) True b) False </vt:lpstr>
      <vt:lpstr>PowerPoint Presentation</vt:lpstr>
      <vt:lpstr>The majority of non-graduates entering BC public post-secondary education are male.  A) True B) False</vt:lpstr>
      <vt:lpstr>B) False</vt:lpstr>
      <vt:lpstr>PowerPoint Presentation</vt:lpstr>
      <vt:lpstr>Having a university-educated parent more than doubles the likelihood of going to university.   A) Yes B) No</vt:lpstr>
      <vt:lpstr>A) True</vt:lpstr>
      <vt:lpstr>PowerPoint Presentation</vt:lpstr>
      <vt:lpstr>Which of the following program areas ranks high for domestic student credit transfer, and low for credit transfer by international students?  A) Engineering &amp; Applied Sciences B) Trades C) Health D) Education</vt:lpstr>
      <vt:lpstr>C) Health</vt:lpstr>
      <vt:lpstr>Which of the following lists includes student groups which all have above average mobility rates?</vt:lpstr>
      <vt:lpstr>PowerPoint Presentation</vt:lpstr>
      <vt:lpstr>Lightning Round: Which groups have above average mobility rates?</vt:lpstr>
      <vt:lpstr>Lightning Round: Which groups have above average mobility rates?</vt:lpstr>
      <vt:lpstr>Lightning Round: Which groups have above average mobility rates?</vt:lpstr>
      <vt:lpstr>Lightning Round: Which groups have above average mobility rates?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true? Is it new?</dc:title>
  <dc:creator>Robert Adamoski</dc:creator>
  <cp:lastModifiedBy>Jennifer Kook</cp:lastModifiedBy>
  <cp:revision>79</cp:revision>
  <cp:lastPrinted>2018-11-15T23:58:25Z</cp:lastPrinted>
  <dcterms:created xsi:type="dcterms:W3CDTF">2017-10-31T16:37:34Z</dcterms:created>
  <dcterms:modified xsi:type="dcterms:W3CDTF">2020-01-30T18:25:23Z</dcterms:modified>
</cp:coreProperties>
</file>